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8" r:id="rId2"/>
    <p:sldId id="259" r:id="rId3"/>
    <p:sldId id="267" r:id="rId4"/>
    <p:sldId id="274" r:id="rId5"/>
    <p:sldId id="275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69" r:id="rId14"/>
    <p:sldId id="270" r:id="rId15"/>
    <p:sldId id="271" r:id="rId16"/>
    <p:sldId id="272" r:id="rId17"/>
    <p:sldId id="276" r:id="rId18"/>
    <p:sldId id="278" r:id="rId19"/>
    <p:sldId id="277" r:id="rId20"/>
    <p:sldId id="279" r:id="rId21"/>
    <p:sldId id="280" r:id="rId22"/>
    <p:sldId id="281" r:id="rId23"/>
    <p:sldId id="282" r:id="rId24"/>
    <p:sldId id="283" r:id="rId25"/>
    <p:sldId id="284" r:id="rId26"/>
    <p:sldId id="285" r:id="rId27"/>
    <p:sldId id="286" r:id="rId2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73"/>
    <p:restoredTop sz="94613"/>
  </p:normalViewPr>
  <p:slideViewPr>
    <p:cSldViewPr snapToGrid="0" snapToObjects="1">
      <p:cViewPr varScale="1">
        <p:scale>
          <a:sx n="138" d="100"/>
          <a:sy n="138" d="100"/>
        </p:scale>
        <p:origin x="184" y="1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4237086"/>
            <a:ext cx="9144000" cy="1526066"/>
          </a:xfrm>
          <a:prstGeom prst="rect">
            <a:avLst/>
          </a:prstGeom>
          <a:solidFill>
            <a:srgbClr val="4DBEED">
              <a:alpha val="48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 userDrawn="1"/>
        </p:nvSpPr>
        <p:spPr>
          <a:xfrm>
            <a:off x="343222" y="4568902"/>
            <a:ext cx="48623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0" i="0" dirty="0" smtClean="0">
                <a:latin typeface="+mn-lt"/>
                <a:cs typeface="Futura Condensed"/>
              </a:rPr>
              <a:t>Title Here</a:t>
            </a:r>
            <a:endParaRPr lang="en-US" sz="4800" b="0" i="0" dirty="0">
              <a:latin typeface="+mn-lt"/>
              <a:cs typeface="Futura Condensed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5517290" y="4537822"/>
            <a:ext cx="362671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 smtClean="0">
                <a:latin typeface="+mn-lt"/>
                <a:cs typeface="Futura"/>
              </a:rPr>
              <a:t>@</a:t>
            </a:r>
            <a:r>
              <a:rPr lang="en-US" sz="2800" b="0" i="0" dirty="0" err="1" smtClean="0">
                <a:latin typeface="+mn-lt"/>
                <a:cs typeface="Futura"/>
              </a:rPr>
              <a:t>danmaclean</a:t>
            </a:r>
            <a:endParaRPr lang="en-US" sz="2800" b="0" i="0" dirty="0" smtClean="0">
              <a:latin typeface="+mn-lt"/>
              <a:cs typeface="Futura"/>
            </a:endParaRPr>
          </a:p>
          <a:p>
            <a:r>
              <a:rPr lang="en-US" sz="2800" b="0" i="0" dirty="0" smtClean="0">
                <a:latin typeface="+mn-lt"/>
                <a:cs typeface="Futura"/>
              </a:rPr>
              <a:t>dan.maclean@tsl.ac.uk</a:t>
            </a:r>
          </a:p>
          <a:p>
            <a:endParaRPr lang="en-US" sz="2800" b="0" i="0" dirty="0" smtClean="0">
              <a:latin typeface="Futura"/>
              <a:cs typeface="Futura"/>
            </a:endParaRPr>
          </a:p>
        </p:txBody>
      </p:sp>
    </p:spTree>
    <p:extLst>
      <p:ext uri="{BB962C8B-B14F-4D97-AF65-F5344CB8AC3E}">
        <p14:creationId xmlns:p14="http://schemas.microsoft.com/office/powerpoint/2010/main" val="22329030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1407356"/>
          </a:xfrm>
          <a:prstGeom prst="rect">
            <a:avLst/>
          </a:prstGeom>
          <a:solidFill>
            <a:srgbClr val="4DBEED">
              <a:alpha val="48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 userDrawn="1"/>
        </p:nvSpPr>
        <p:spPr>
          <a:xfrm>
            <a:off x="1" y="175205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0" i="0" dirty="0" smtClean="0">
                <a:latin typeface="+mn-lt"/>
                <a:cs typeface="Futura Condensed"/>
              </a:rPr>
              <a:t>Major point here</a:t>
            </a:r>
            <a:endParaRPr lang="en-US" sz="4800" b="0" i="0" dirty="0">
              <a:latin typeface="+mn-lt"/>
              <a:cs typeface="Futura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17597509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1" y="5450644"/>
            <a:ext cx="9144000" cy="1407356"/>
          </a:xfrm>
          <a:prstGeom prst="rect">
            <a:avLst/>
          </a:prstGeom>
          <a:solidFill>
            <a:srgbClr val="4DBEED">
              <a:alpha val="48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 userDrawn="1"/>
        </p:nvSpPr>
        <p:spPr>
          <a:xfrm>
            <a:off x="2" y="5625849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0" i="0" dirty="0" smtClean="0">
                <a:latin typeface="+mn-lt"/>
                <a:cs typeface="Futura Condensed"/>
              </a:rPr>
              <a:t>Major point here</a:t>
            </a:r>
            <a:endParaRPr lang="en-US" sz="4800" b="0" i="0" dirty="0">
              <a:latin typeface="+mn-lt"/>
              <a:cs typeface="Futura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38646165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1407356"/>
          </a:xfrm>
          <a:prstGeom prst="rect">
            <a:avLst/>
          </a:prstGeom>
          <a:solidFill>
            <a:srgbClr val="4DBEED">
              <a:alpha val="48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 userDrawn="1"/>
        </p:nvSpPr>
        <p:spPr>
          <a:xfrm>
            <a:off x="0" y="175205"/>
            <a:ext cx="9143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0" i="0" dirty="0" smtClean="0">
                <a:latin typeface="+mn-lt"/>
                <a:cs typeface="Futura Condensed"/>
              </a:rPr>
              <a:t>Major point here</a:t>
            </a:r>
            <a:endParaRPr lang="en-US" sz="4800" b="0" i="0" dirty="0">
              <a:latin typeface="+mn-lt"/>
              <a:cs typeface="Futura Condensed"/>
            </a:endParaRPr>
          </a:p>
        </p:txBody>
      </p:sp>
      <p:sp>
        <p:nvSpPr>
          <p:cNvPr id="2" name="TextBox 1"/>
          <p:cNvSpPr txBox="1"/>
          <p:nvPr userDrawn="1"/>
        </p:nvSpPr>
        <p:spPr>
          <a:xfrm>
            <a:off x="0" y="1006202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i="1" dirty="0" smtClean="0">
                <a:solidFill>
                  <a:srgbClr val="03317B"/>
                </a:solidFill>
              </a:rPr>
              <a:t>Sub point here</a:t>
            </a:r>
            <a:endParaRPr lang="en-US" sz="2000" b="1" i="1" dirty="0">
              <a:solidFill>
                <a:srgbClr val="03317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54625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-1" y="3203737"/>
            <a:ext cx="9144000" cy="1407356"/>
          </a:xfrm>
          <a:prstGeom prst="rect">
            <a:avLst/>
          </a:prstGeom>
          <a:solidFill>
            <a:srgbClr val="4DBEED">
              <a:alpha val="48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 userDrawn="1"/>
        </p:nvSpPr>
        <p:spPr>
          <a:xfrm>
            <a:off x="-1" y="3481919"/>
            <a:ext cx="9143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0" i="0" dirty="0" smtClean="0">
                <a:latin typeface="+mn-lt"/>
                <a:cs typeface="Futura Condensed"/>
              </a:rPr>
              <a:t>Major point here</a:t>
            </a:r>
            <a:endParaRPr lang="en-US" sz="4800" b="0" i="0" dirty="0">
              <a:latin typeface="+mn-lt"/>
              <a:cs typeface="Futura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37251272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858055" y="987195"/>
            <a:ext cx="1510176" cy="369332"/>
          </a:xfrm>
          <a:prstGeom prst="rect">
            <a:avLst/>
          </a:prstGeom>
          <a:solidFill>
            <a:srgbClr val="03317B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BD128"/>
                </a:solidFill>
              </a:rPr>
              <a:t>Callout Text</a:t>
            </a:r>
            <a:endParaRPr lang="en-US" dirty="0">
              <a:solidFill>
                <a:srgbClr val="FBD12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53484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646165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0E17535A-2FAD-B845-8C97-01D8E5FC736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56283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24841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1" r:id="rId4"/>
    <p:sldLayoutId id="2147483652" r:id="rId5"/>
    <p:sldLayoutId id="2147483653" r:id="rId6"/>
    <p:sldLayoutId id="2147483655" r:id="rId7"/>
    <p:sldLayoutId id="2147483656" r:id="rId8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rgbClr val="03317B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tiff"/><Relationship Id="rId3" Type="http://schemas.openxmlformats.org/officeDocument/2006/relationships/image" Target="../media/image6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4" Type="http://schemas.openxmlformats.org/officeDocument/2006/relationships/image" Target="../media/image9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tiff"/><Relationship Id="rId3" Type="http://schemas.openxmlformats.org/officeDocument/2006/relationships/image" Target="../media/image14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tif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tif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tif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tif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alphaModFix amt="55000"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64458" y="369816"/>
            <a:ext cx="8447314" cy="1569660"/>
          </a:xfrm>
          <a:prstGeom prst="rect">
            <a:avLst/>
          </a:prstGeom>
          <a:solidFill>
            <a:schemeClr val="tx1">
              <a:lumMod val="50000"/>
              <a:alpha val="76000"/>
            </a:schemeClr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200" dirty="0" smtClean="0">
                <a:solidFill>
                  <a:schemeClr val="bg1"/>
                </a:solidFill>
                <a:latin typeface="+mj-lt"/>
              </a:rPr>
              <a:t>Genome Assembly and Annotation</a:t>
            </a:r>
          </a:p>
          <a:p>
            <a:pPr algn="ctr">
              <a:lnSpc>
                <a:spcPct val="150000"/>
              </a:lnSpc>
            </a:pPr>
            <a:r>
              <a:rPr lang="en-US" sz="3200" dirty="0" smtClean="0">
                <a:solidFill>
                  <a:schemeClr val="bg1"/>
                </a:solidFill>
                <a:latin typeface="+mj-lt"/>
              </a:rPr>
              <a:t>Best Practices, Best Tools</a:t>
            </a:r>
            <a:endParaRPr lang="en-US" sz="32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524516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9144000" cy="830997"/>
          </a:xfrm>
          <a:prstGeom prst="rect">
            <a:avLst/>
          </a:prstGeom>
          <a:solidFill>
            <a:schemeClr val="tx1">
              <a:lumMod val="50000"/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200" dirty="0" smtClean="0">
                <a:solidFill>
                  <a:schemeClr val="bg1"/>
                </a:solidFill>
                <a:latin typeface="+mj-lt"/>
              </a:rPr>
              <a:t>de </a:t>
            </a:r>
            <a:r>
              <a:rPr lang="en-US" sz="3200" dirty="0" err="1" smtClean="0">
                <a:solidFill>
                  <a:schemeClr val="bg1"/>
                </a:solidFill>
                <a:latin typeface="+mj-lt"/>
              </a:rPr>
              <a:t>Bruijn</a:t>
            </a:r>
            <a:r>
              <a:rPr lang="en-US" sz="3200" dirty="0" smtClean="0">
                <a:solidFill>
                  <a:schemeClr val="bg1"/>
                </a:solidFill>
                <a:latin typeface="+mj-lt"/>
              </a:rPr>
              <a:t> Graph Assembly</a:t>
            </a:r>
          </a:p>
        </p:txBody>
      </p:sp>
      <p:sp>
        <p:nvSpPr>
          <p:cNvPr id="8" name="Rectangle 7"/>
          <p:cNvSpPr/>
          <p:nvPr/>
        </p:nvSpPr>
        <p:spPr>
          <a:xfrm>
            <a:off x="350716" y="1844657"/>
            <a:ext cx="3355406" cy="369332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Never </a:t>
            </a:r>
            <a:r>
              <a:rPr lang="en-US" b="1" dirty="0" err="1">
                <a:solidFill>
                  <a:schemeClr val="tx1">
                    <a:lumMod val="5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gonna</a:t>
            </a:r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 </a:t>
            </a:r>
            <a:r>
              <a:rPr lang="en-US" b="1" dirty="0" smtClean="0">
                <a:solidFill>
                  <a:schemeClr val="tx1">
                    <a:lumMod val="5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give you up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3807208" y="3292973"/>
            <a:ext cx="3493264" cy="369332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never </a:t>
            </a:r>
            <a:r>
              <a:rPr lang="en-US" b="1" dirty="0" err="1">
                <a:solidFill>
                  <a:schemeClr val="tx1">
                    <a:lumMod val="5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gonna</a:t>
            </a:r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 let you down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2870986" y="2568815"/>
            <a:ext cx="2621942" cy="369332"/>
          </a:xfrm>
          <a:prstGeom prst="rect">
            <a:avLst/>
          </a:prstGeom>
          <a:noFill/>
          <a:ln>
            <a:solidFill>
              <a:schemeClr val="tx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chemeClr val="tx1">
                    <a:lumMod val="5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You up</a:t>
            </a:r>
            <a:r>
              <a:rPr lang="en-US" dirty="0" smtClean="0"/>
              <a:t> </a:t>
            </a:r>
            <a:r>
              <a:rPr lang="en-US" b="1" dirty="0" smtClean="0">
                <a:solidFill>
                  <a:schemeClr val="tx1">
                    <a:lumMod val="5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never </a:t>
            </a:r>
            <a:r>
              <a:rPr lang="en-US" b="1" dirty="0" err="1" smtClean="0">
                <a:solidFill>
                  <a:schemeClr val="tx1">
                    <a:lumMod val="5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gonna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5861653" y="1659991"/>
            <a:ext cx="3217547" cy="369332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n</a:t>
            </a:r>
            <a:r>
              <a:rPr lang="en-US" b="1" dirty="0" smtClean="0">
                <a:solidFill>
                  <a:schemeClr val="tx1">
                    <a:lumMod val="5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ever </a:t>
            </a:r>
            <a:r>
              <a:rPr lang="en-US" b="1" dirty="0" err="1">
                <a:solidFill>
                  <a:schemeClr val="tx1">
                    <a:lumMod val="5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gonna</a:t>
            </a:r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 </a:t>
            </a:r>
            <a:r>
              <a:rPr lang="en-US" b="1" dirty="0" smtClean="0">
                <a:solidFill>
                  <a:schemeClr val="tx1">
                    <a:lumMod val="5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run around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6587312" y="4079041"/>
            <a:ext cx="2666114" cy="369332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down, Never </a:t>
            </a:r>
            <a:r>
              <a:rPr lang="en-US" b="1" dirty="0" err="1">
                <a:solidFill>
                  <a:schemeClr val="tx1">
                    <a:lumMod val="5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gonna</a:t>
            </a:r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 </a:t>
            </a:r>
            <a:endParaRPr lang="en-US" dirty="0"/>
          </a:p>
        </p:txBody>
      </p:sp>
      <p:cxnSp>
        <p:nvCxnSpPr>
          <p:cNvPr id="19" name="Straight Arrow Connector 18"/>
          <p:cNvCxnSpPr>
            <a:stCxn id="11" idx="3"/>
            <a:endCxn id="12" idx="1"/>
          </p:cNvCxnSpPr>
          <p:nvPr/>
        </p:nvCxnSpPr>
        <p:spPr>
          <a:xfrm flipV="1">
            <a:off x="5492928" y="1844657"/>
            <a:ext cx="368725" cy="90882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1" idx="3"/>
            <a:endCxn id="10" idx="0"/>
          </p:cNvCxnSpPr>
          <p:nvPr/>
        </p:nvCxnSpPr>
        <p:spPr>
          <a:xfrm>
            <a:off x="5492928" y="2753481"/>
            <a:ext cx="60912" cy="5394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0" idx="2"/>
            <a:endCxn id="18" idx="0"/>
          </p:cNvCxnSpPr>
          <p:nvPr/>
        </p:nvCxnSpPr>
        <p:spPr>
          <a:xfrm>
            <a:off x="5553840" y="3662305"/>
            <a:ext cx="2366529" cy="41673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8" idx="2"/>
            <a:endCxn id="11" idx="0"/>
          </p:cNvCxnSpPr>
          <p:nvPr/>
        </p:nvCxnSpPr>
        <p:spPr>
          <a:xfrm>
            <a:off x="2028419" y="2213989"/>
            <a:ext cx="2153538" cy="35482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18" idx="0"/>
            <a:endCxn id="12" idx="2"/>
          </p:cNvCxnSpPr>
          <p:nvPr/>
        </p:nvCxnSpPr>
        <p:spPr>
          <a:xfrm flipH="1" flipV="1">
            <a:off x="7470427" y="2029323"/>
            <a:ext cx="449942" cy="20497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711200" y="4804229"/>
            <a:ext cx="308366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Build graph and simplify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9045862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9144000" cy="830997"/>
          </a:xfrm>
          <a:prstGeom prst="rect">
            <a:avLst/>
          </a:prstGeom>
          <a:solidFill>
            <a:schemeClr val="tx1">
              <a:lumMod val="50000"/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200" dirty="0" smtClean="0">
                <a:solidFill>
                  <a:schemeClr val="bg1"/>
                </a:solidFill>
                <a:latin typeface="+mj-lt"/>
              </a:rPr>
              <a:t>Assembling a genome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88686" y="1248229"/>
            <a:ext cx="38172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1">
                    <a:lumMod val="50000"/>
                  </a:schemeClr>
                </a:solidFill>
              </a:rPr>
              <a:t>1. Shear and sequence DNA</a:t>
            </a:r>
            <a:endParaRPr lang="en-US" sz="24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88686" y="2466174"/>
            <a:ext cx="62266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2</a:t>
            </a:r>
            <a:r>
              <a:rPr lang="en-US" sz="2400" dirty="0" smtClean="0">
                <a:solidFill>
                  <a:schemeClr val="tx1">
                    <a:lumMod val="50000"/>
                  </a:schemeClr>
                </a:solidFill>
              </a:rPr>
              <a:t>. Make assembly graph from overlapped reads</a:t>
            </a:r>
            <a:endParaRPr lang="en-US" sz="24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88686" y="3710638"/>
            <a:ext cx="62266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1">
                    <a:lumMod val="50000"/>
                  </a:schemeClr>
                </a:solidFill>
              </a:rPr>
              <a:t>3. Simplify assembly graph</a:t>
            </a:r>
            <a:endParaRPr lang="en-US" sz="24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88686" y="5162036"/>
            <a:ext cx="81425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4</a:t>
            </a:r>
            <a:r>
              <a:rPr lang="en-US" sz="2400" dirty="0" smtClean="0">
                <a:solidFill>
                  <a:schemeClr val="tx1">
                    <a:lumMod val="50000"/>
                  </a:schemeClr>
                </a:solidFill>
              </a:rPr>
              <a:t>. Detangle graph with long reads, mate pairs and other links</a:t>
            </a:r>
            <a:endParaRPr lang="en-US" sz="2400" dirty="0">
              <a:solidFill>
                <a:schemeClr val="tx1">
                  <a:lumMod val="50000"/>
                </a:schemeClr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4760686" y="1246206"/>
            <a:ext cx="812800" cy="15965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5060044" y="1611773"/>
            <a:ext cx="812800" cy="15965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6730999" y="1561791"/>
            <a:ext cx="798287" cy="2449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6168572" y="1603546"/>
            <a:ext cx="812800" cy="15965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5725886" y="1438467"/>
            <a:ext cx="812800" cy="3996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7318828" y="1580621"/>
            <a:ext cx="660400" cy="22559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6836228" y="1277022"/>
            <a:ext cx="812800" cy="15965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3309257" y="2963302"/>
            <a:ext cx="4833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tx1">
                    <a:lumMod val="5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AGCCTTAGACCTACAG</a:t>
            </a:r>
            <a:r>
              <a:rPr lang="en-US" b="1" dirty="0" smtClean="0">
                <a:solidFill>
                  <a:srgbClr val="92D050"/>
                </a:solidFill>
                <a:latin typeface="Andale Mono" charset="0"/>
                <a:ea typeface="Andale Mono" charset="0"/>
                <a:cs typeface="Andale Mono" charset="0"/>
              </a:rPr>
              <a:t>GATGCGCGCACAGT</a:t>
            </a:r>
            <a:endParaRPr lang="en-US" b="1" dirty="0">
              <a:solidFill>
                <a:schemeClr val="tx1">
                  <a:lumMod val="50000"/>
                </a:schemeClr>
              </a:solidFill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531758" y="3223502"/>
            <a:ext cx="4833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92D050"/>
                </a:solidFill>
                <a:latin typeface="Andale Mono" charset="0"/>
                <a:ea typeface="Andale Mono" charset="0"/>
                <a:cs typeface="Andale Mono" charset="0"/>
              </a:rPr>
              <a:t>GATGCGCGCACAGT</a:t>
            </a:r>
            <a:r>
              <a:rPr lang="en-US" b="1" dirty="0" smtClean="0">
                <a:solidFill>
                  <a:schemeClr val="tx1">
                    <a:lumMod val="5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AGCCTTAGACT</a:t>
            </a:r>
            <a:endParaRPr lang="en-US" b="1" dirty="0">
              <a:solidFill>
                <a:schemeClr val="tx1">
                  <a:lumMod val="50000"/>
                </a:schemeClr>
              </a:solidFill>
              <a:latin typeface="Andale Mono" charset="0"/>
              <a:ea typeface="Andale Mono" charset="0"/>
              <a:cs typeface="Andale Mono" charset="0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3072" y="4172303"/>
            <a:ext cx="7053943" cy="989733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3558" y="5675630"/>
            <a:ext cx="6756400" cy="1182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466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9144000" cy="830997"/>
          </a:xfrm>
          <a:prstGeom prst="rect">
            <a:avLst/>
          </a:prstGeom>
          <a:solidFill>
            <a:schemeClr val="tx1">
              <a:lumMod val="50000"/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200" dirty="0" smtClean="0">
                <a:solidFill>
                  <a:schemeClr val="bg1"/>
                </a:solidFill>
                <a:latin typeface="+mj-lt"/>
              </a:rPr>
              <a:t>Why are genomes hard to assemble?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88686" y="1248229"/>
            <a:ext cx="85779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400" u="sng" dirty="0" smtClean="0">
                <a:solidFill>
                  <a:schemeClr val="tx1">
                    <a:lumMod val="50000"/>
                  </a:schemeClr>
                </a:solidFill>
              </a:rPr>
              <a:t>Biological Problems</a:t>
            </a:r>
          </a:p>
          <a:p>
            <a:pPr lvl="1"/>
            <a:r>
              <a:rPr lang="en-US" sz="2400" dirty="0" smtClean="0">
                <a:solidFill>
                  <a:schemeClr val="tx1">
                    <a:lumMod val="50000"/>
                  </a:schemeClr>
                </a:solidFill>
              </a:rPr>
              <a:t>Polyploidy, heterozygosity</a:t>
            </a:r>
          </a:p>
          <a:p>
            <a:pPr lvl="1"/>
            <a:r>
              <a:rPr lang="en-US" sz="2400" dirty="0" smtClean="0">
                <a:solidFill>
                  <a:schemeClr val="tx1">
                    <a:lumMod val="50000"/>
                  </a:schemeClr>
                </a:solidFill>
              </a:rPr>
              <a:t>Repeats, repeats</a:t>
            </a:r>
            <a:endParaRPr lang="en-US" sz="24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88686" y="2615607"/>
            <a:ext cx="62266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 startAt="2"/>
            </a:pPr>
            <a:r>
              <a:rPr lang="en-US" sz="2400" u="sng" dirty="0" smtClean="0">
                <a:solidFill>
                  <a:schemeClr val="tx1">
                    <a:lumMod val="50000"/>
                  </a:schemeClr>
                </a:solidFill>
              </a:rPr>
              <a:t>Sequencing problems</a:t>
            </a:r>
          </a:p>
          <a:p>
            <a:pPr lvl="1"/>
            <a:r>
              <a:rPr lang="en-US" sz="2400" dirty="0" smtClean="0">
                <a:solidFill>
                  <a:schemeClr val="tx1">
                    <a:lumMod val="50000"/>
                  </a:schemeClr>
                </a:solidFill>
              </a:rPr>
              <a:t>Large genomes genome &gt;&gt;&gt; reads</a:t>
            </a:r>
          </a:p>
          <a:p>
            <a:pPr lvl="1"/>
            <a:r>
              <a:rPr lang="en-US" sz="2400" dirty="0" smtClean="0">
                <a:solidFill>
                  <a:schemeClr val="tx1">
                    <a:lumMod val="50000"/>
                  </a:schemeClr>
                </a:solidFill>
              </a:rPr>
              <a:t>sequence read errors</a:t>
            </a:r>
            <a:endParaRPr lang="en-US" sz="24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88686" y="4142642"/>
            <a:ext cx="62266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1">
                    <a:lumMod val="50000"/>
                  </a:schemeClr>
                </a:solidFill>
              </a:rPr>
              <a:t>3.   </a:t>
            </a:r>
            <a:r>
              <a:rPr lang="en-US" sz="2400" u="sng" dirty="0" smtClean="0">
                <a:solidFill>
                  <a:schemeClr val="tx1">
                    <a:lumMod val="50000"/>
                  </a:schemeClr>
                </a:solidFill>
              </a:rPr>
              <a:t>Computational</a:t>
            </a:r>
          </a:p>
          <a:p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	</a:t>
            </a:r>
            <a:r>
              <a:rPr lang="en-US" sz="2400" dirty="0" smtClean="0">
                <a:solidFill>
                  <a:schemeClr val="tx1">
                    <a:lumMod val="50000"/>
                  </a:schemeClr>
                </a:solidFill>
              </a:rPr>
              <a:t>Very large genomes</a:t>
            </a:r>
          </a:p>
          <a:p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	</a:t>
            </a:r>
            <a:r>
              <a:rPr lang="en-US" sz="2400" dirty="0" smtClean="0">
                <a:solidFill>
                  <a:schemeClr val="tx1">
                    <a:lumMod val="50000"/>
                  </a:schemeClr>
                </a:solidFill>
              </a:rPr>
              <a:t>Complex repeat structure</a:t>
            </a:r>
            <a:endParaRPr lang="en-US" sz="24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88686" y="5438844"/>
            <a:ext cx="81425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 startAt="4"/>
            </a:pPr>
            <a:r>
              <a:rPr lang="en-US" sz="2400" u="sng" dirty="0" smtClean="0">
                <a:solidFill>
                  <a:schemeClr val="tx1">
                    <a:lumMod val="50000"/>
                  </a:schemeClr>
                </a:solidFill>
              </a:rPr>
              <a:t>Accuracy</a:t>
            </a:r>
          </a:p>
          <a:p>
            <a:pPr lvl="1"/>
            <a:r>
              <a:rPr lang="en-US" sz="2400" dirty="0" smtClean="0">
                <a:solidFill>
                  <a:schemeClr val="tx1">
                    <a:lumMod val="50000"/>
                  </a:schemeClr>
                </a:solidFill>
              </a:rPr>
              <a:t>What is correct assembly? </a:t>
            </a:r>
          </a:p>
          <a:p>
            <a:pPr lvl="1"/>
            <a:r>
              <a:rPr lang="en-US" sz="2400" dirty="0" smtClean="0">
                <a:solidFill>
                  <a:schemeClr val="tx1">
                    <a:lumMod val="50000"/>
                  </a:schemeClr>
                </a:solidFill>
              </a:rPr>
              <a:t>How do we tell?</a:t>
            </a:r>
            <a:endParaRPr lang="en-US" sz="2400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28953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9144000" cy="830997"/>
          </a:xfrm>
          <a:prstGeom prst="rect">
            <a:avLst/>
          </a:prstGeom>
          <a:solidFill>
            <a:schemeClr val="tx1">
              <a:lumMod val="50000"/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200" dirty="0" smtClean="0">
                <a:solidFill>
                  <a:schemeClr val="bg1"/>
                </a:solidFill>
                <a:latin typeface="+mj-lt"/>
              </a:rPr>
              <a:t>What you need for a good assembly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55057"/>
            <a:ext cx="2902418" cy="242025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r="2534"/>
          <a:stretch/>
        </p:blipFill>
        <p:spPr>
          <a:xfrm>
            <a:off x="2902418" y="1571152"/>
            <a:ext cx="2935123" cy="200115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/>
          <a:srcRect l="1493"/>
          <a:stretch/>
        </p:blipFill>
        <p:spPr>
          <a:xfrm>
            <a:off x="5978978" y="1641926"/>
            <a:ext cx="3165022" cy="185960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91886" y="4499374"/>
            <a:ext cx="28593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1">
                    <a:lumMod val="50000"/>
                  </a:schemeClr>
                </a:solidFill>
              </a:rPr>
              <a:t>Coverage</a:t>
            </a:r>
          </a:p>
          <a:p>
            <a:pPr marL="342900" indent="-342900">
              <a:buFontTx/>
              <a:buChar char="-"/>
            </a:pPr>
            <a:r>
              <a:rPr lang="en-US" sz="2400" dirty="0" smtClean="0">
                <a:solidFill>
                  <a:schemeClr val="tx1">
                    <a:lumMod val="50000"/>
                  </a:schemeClr>
                </a:solidFill>
              </a:rPr>
              <a:t>Oversample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251199" y="4499374"/>
            <a:ext cx="31786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1">
                    <a:lumMod val="50000"/>
                  </a:schemeClr>
                </a:solidFill>
              </a:rPr>
              <a:t>Read Length</a:t>
            </a:r>
          </a:p>
          <a:p>
            <a:pPr marL="342900" indent="-342900">
              <a:buFontTx/>
              <a:buChar char="-"/>
            </a:pPr>
            <a:r>
              <a:rPr lang="en-US" sz="2400" dirty="0" smtClean="0">
                <a:solidFill>
                  <a:schemeClr val="tx1">
                    <a:lumMod val="50000"/>
                  </a:schemeClr>
                </a:solidFill>
              </a:rPr>
              <a:t>Longer than repeats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930572" y="4499373"/>
            <a:ext cx="22134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1">
                    <a:lumMod val="50000"/>
                  </a:schemeClr>
                </a:solidFill>
              </a:rPr>
              <a:t>Quality</a:t>
            </a:r>
          </a:p>
          <a:p>
            <a:pPr marL="342900" indent="-342900">
              <a:buFontTx/>
              <a:buChar char="-"/>
            </a:pPr>
            <a:r>
              <a:rPr lang="en-US" sz="2400" dirty="0" smtClean="0">
                <a:solidFill>
                  <a:schemeClr val="tx1">
                    <a:lumMod val="50000"/>
                  </a:schemeClr>
                </a:solidFill>
              </a:rPr>
              <a:t>Errors mess up overlaps</a:t>
            </a:r>
          </a:p>
        </p:txBody>
      </p:sp>
    </p:spTree>
    <p:extLst>
      <p:ext uri="{BB962C8B-B14F-4D97-AF65-F5344CB8AC3E}">
        <p14:creationId xmlns:p14="http://schemas.microsoft.com/office/powerpoint/2010/main" val="20579938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9144000" cy="830997"/>
          </a:xfrm>
          <a:prstGeom prst="rect">
            <a:avLst/>
          </a:prstGeom>
          <a:solidFill>
            <a:schemeClr val="tx1">
              <a:lumMod val="50000"/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200" smtClean="0">
                <a:solidFill>
                  <a:schemeClr val="bg1"/>
                </a:solidFill>
                <a:latin typeface="+mj-lt"/>
              </a:rPr>
              <a:t>Coverage</a:t>
            </a:r>
            <a:endParaRPr lang="en-US" sz="3200" dirty="0" smtClean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46072" y="2061028"/>
            <a:ext cx="11901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Times sampled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9657" y="830997"/>
            <a:ext cx="6284685" cy="461130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736243" y="5811634"/>
            <a:ext cx="60814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1">
                    <a:lumMod val="50000"/>
                  </a:schemeClr>
                </a:solidFill>
              </a:rPr>
              <a:t>Some segments may not even be sequenced!</a:t>
            </a:r>
            <a:endParaRPr lang="en-US" sz="2400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33250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9144000" cy="830997"/>
          </a:xfrm>
          <a:prstGeom prst="rect">
            <a:avLst/>
          </a:prstGeom>
          <a:solidFill>
            <a:schemeClr val="tx1">
              <a:lumMod val="50000"/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200" dirty="0" smtClean="0">
                <a:solidFill>
                  <a:schemeClr val="bg1"/>
                </a:solidFill>
                <a:latin typeface="+mj-lt"/>
              </a:rPr>
              <a:t>Read Length and Repeats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46072" y="2061028"/>
            <a:ext cx="11901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Times sampled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736243" y="5811634"/>
            <a:ext cx="60814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1">
                    <a:lumMod val="50000"/>
                  </a:schemeClr>
                </a:solidFill>
              </a:rPr>
              <a:t>Assembly length increases with read length, especially when it passes the repeat length</a:t>
            </a:r>
            <a:endParaRPr lang="en-US" sz="2400" dirty="0">
              <a:solidFill>
                <a:schemeClr val="tx1">
                  <a:lumMod val="50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6819"/>
            <a:ext cx="9144000" cy="3988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2877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9144000" cy="830997"/>
          </a:xfrm>
          <a:prstGeom prst="rect">
            <a:avLst/>
          </a:prstGeom>
          <a:solidFill>
            <a:schemeClr val="tx1">
              <a:lumMod val="50000"/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200" dirty="0" smtClean="0">
                <a:solidFill>
                  <a:schemeClr val="bg1"/>
                </a:solidFill>
                <a:latin typeface="+mj-lt"/>
              </a:rPr>
              <a:t>Scaffolding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28356" y="1109005"/>
            <a:ext cx="608148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>
                <a:solidFill>
                  <a:schemeClr val="tx1">
                    <a:lumMod val="50000"/>
                  </a:schemeClr>
                </a:solidFill>
              </a:rPr>
              <a:t>Contigs</a:t>
            </a:r>
            <a:r>
              <a:rPr lang="en-US" sz="2400" dirty="0" smtClean="0">
                <a:solidFill>
                  <a:schemeClr val="tx1">
                    <a:lumMod val="50000"/>
                  </a:schemeClr>
                </a:solidFill>
              </a:rPr>
              <a:t> end at</a:t>
            </a:r>
          </a:p>
          <a:p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	</a:t>
            </a:r>
            <a:r>
              <a:rPr lang="en-US" sz="2400" dirty="0" smtClean="0">
                <a:solidFill>
                  <a:schemeClr val="tx1">
                    <a:lumMod val="50000"/>
                  </a:schemeClr>
                </a:solidFill>
              </a:rPr>
              <a:t>- coverage gaps</a:t>
            </a:r>
          </a:p>
          <a:p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	</a:t>
            </a:r>
            <a:r>
              <a:rPr lang="en-US" sz="2400" dirty="0" smtClean="0">
                <a:solidFill>
                  <a:schemeClr val="tx1">
                    <a:lumMod val="50000"/>
                  </a:schemeClr>
                </a:solidFill>
              </a:rPr>
              <a:t>- errors</a:t>
            </a:r>
          </a:p>
          <a:p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	</a:t>
            </a:r>
            <a:r>
              <a:rPr lang="en-US" sz="2400" dirty="0" smtClean="0">
                <a:solidFill>
                  <a:schemeClr val="tx1">
                    <a:lumMod val="50000"/>
                  </a:schemeClr>
                </a:solidFill>
              </a:rPr>
              <a:t>- repeat boundaries</a:t>
            </a:r>
            <a:endParaRPr lang="en-US" sz="2400" dirty="0">
              <a:solidFill>
                <a:schemeClr val="tx1">
                  <a:lumMod val="50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82130"/>
            <a:ext cx="9144000" cy="246105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95271" y="2814434"/>
            <a:ext cx="60814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1">
                    <a:lumMod val="50000"/>
                  </a:schemeClr>
                </a:solidFill>
              </a:rPr>
              <a:t>Use paired end/mate information to place </a:t>
            </a:r>
            <a:r>
              <a:rPr lang="en-US" sz="2400" dirty="0" err="1" smtClean="0">
                <a:solidFill>
                  <a:schemeClr val="tx1">
                    <a:lumMod val="50000"/>
                  </a:schemeClr>
                </a:solidFill>
              </a:rPr>
              <a:t>contigs</a:t>
            </a:r>
            <a:r>
              <a:rPr lang="en-US" sz="2400" dirty="0" smtClean="0">
                <a:solidFill>
                  <a:schemeClr val="tx1">
                    <a:lumMod val="50000"/>
                  </a:schemeClr>
                </a:solidFill>
              </a:rPr>
              <a:t> relative to each other</a:t>
            </a:r>
          </a:p>
          <a:p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	</a:t>
            </a:r>
            <a:r>
              <a:rPr lang="en-US" sz="2400" dirty="0" smtClean="0">
                <a:solidFill>
                  <a:schemeClr val="tx1">
                    <a:lumMod val="50000"/>
                  </a:schemeClr>
                </a:solidFill>
              </a:rPr>
              <a:t>- has gaps</a:t>
            </a:r>
            <a:endParaRPr lang="en-US" sz="2400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84863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9144000" cy="830997"/>
          </a:xfrm>
          <a:prstGeom prst="rect">
            <a:avLst/>
          </a:prstGeom>
          <a:solidFill>
            <a:schemeClr val="tx1">
              <a:lumMod val="50000"/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200" dirty="0" smtClean="0">
                <a:solidFill>
                  <a:schemeClr val="bg1"/>
                </a:solidFill>
                <a:latin typeface="+mj-lt"/>
              </a:rPr>
              <a:t>Assembly Tools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38777" y="2479752"/>
            <a:ext cx="734020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/>
              <a:t>SOAPdenovo</a:t>
            </a:r>
            <a:r>
              <a:rPr lang="en-US" sz="2800" dirty="0" smtClean="0"/>
              <a:t>,  </a:t>
            </a:r>
            <a:r>
              <a:rPr lang="en-US" sz="2800" dirty="0" err="1" smtClean="0"/>
              <a:t>HyDA</a:t>
            </a:r>
            <a:r>
              <a:rPr lang="en-US" sz="2800" dirty="0" smtClean="0"/>
              <a:t>,</a:t>
            </a:r>
            <a:r>
              <a:rPr lang="en-US" sz="2800" dirty="0"/>
              <a:t> </a:t>
            </a:r>
            <a:r>
              <a:rPr lang="en-US" sz="2800" dirty="0" err="1" smtClean="0"/>
              <a:t>ABySS</a:t>
            </a:r>
            <a:r>
              <a:rPr lang="en-US" sz="2800" dirty="0" smtClean="0"/>
              <a:t>,</a:t>
            </a:r>
            <a:r>
              <a:rPr lang="en-US" sz="2800" dirty="0"/>
              <a:t> </a:t>
            </a:r>
            <a:r>
              <a:rPr lang="en-US" sz="2800" dirty="0" smtClean="0"/>
              <a:t>ALLPATHS-LG,</a:t>
            </a:r>
            <a:r>
              <a:rPr lang="en-US" sz="2800" dirty="0"/>
              <a:t> </a:t>
            </a:r>
            <a:r>
              <a:rPr lang="en-US" sz="2800" dirty="0" smtClean="0"/>
              <a:t>Velvet,</a:t>
            </a:r>
            <a:r>
              <a:rPr lang="en-US" sz="2800" dirty="0"/>
              <a:t> </a:t>
            </a:r>
            <a:r>
              <a:rPr lang="en-US" sz="2800" dirty="0" smtClean="0"/>
              <a:t> Celera,  </a:t>
            </a:r>
            <a:r>
              <a:rPr lang="en-US" sz="2800" dirty="0" err="1" smtClean="0"/>
              <a:t>PacBio</a:t>
            </a:r>
            <a:r>
              <a:rPr lang="en-US" sz="2800" dirty="0" smtClean="0"/>
              <a:t> </a:t>
            </a:r>
            <a:r>
              <a:rPr lang="en-US" sz="2800" dirty="0"/>
              <a:t>Corrected </a:t>
            </a:r>
            <a:r>
              <a:rPr lang="en-US" sz="2800" dirty="0" smtClean="0"/>
              <a:t>Reads,  Mira, </a:t>
            </a:r>
            <a:r>
              <a:rPr lang="en-US" sz="2800" dirty="0" err="1" smtClean="0"/>
              <a:t>meraculous</a:t>
            </a:r>
            <a:r>
              <a:rPr lang="en-US" sz="2800" dirty="0" smtClean="0"/>
              <a:t>,  </a:t>
            </a:r>
            <a:r>
              <a:rPr lang="en-US" sz="2800" dirty="0" err="1" smtClean="0"/>
              <a:t>Newbler</a:t>
            </a:r>
            <a:r>
              <a:rPr lang="en-US" sz="2800" dirty="0" smtClean="0"/>
              <a:t>,  Ray,  SGA, CLC Assembly Cell </a:t>
            </a:r>
            <a:r>
              <a:rPr lang="is-IS" sz="2800" dirty="0" smtClean="0"/>
              <a:t>… </a:t>
            </a:r>
            <a:endParaRPr lang="en-US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831272" y="1163782"/>
            <a:ext cx="64377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tx1">
                    <a:lumMod val="50000"/>
                  </a:schemeClr>
                </a:solidFill>
              </a:rPr>
              <a:t>Loads! Including but not limited to .. </a:t>
            </a:r>
            <a:endParaRPr lang="en-US" sz="3200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10145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9144000" cy="830997"/>
          </a:xfrm>
          <a:prstGeom prst="rect">
            <a:avLst/>
          </a:prstGeom>
          <a:solidFill>
            <a:schemeClr val="tx1">
              <a:lumMod val="50000"/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200" dirty="0" smtClean="0">
                <a:solidFill>
                  <a:schemeClr val="bg1"/>
                </a:solidFill>
                <a:latin typeface="+mj-lt"/>
              </a:rPr>
              <a:t>Assembly Tools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r="2863"/>
          <a:stretch/>
        </p:blipFill>
        <p:spPr>
          <a:xfrm>
            <a:off x="1243083" y="1478972"/>
            <a:ext cx="2663899" cy="468168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8540" y="1399885"/>
            <a:ext cx="2816295" cy="483985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34341" y="955752"/>
            <a:ext cx="22813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/>
              <a:t>SOAPdenovo</a:t>
            </a: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5199726" y="955752"/>
            <a:ext cx="28928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smtClean="0"/>
              <a:t>Celera Assembler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3773192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0"/>
            <a:ext cx="9144000" cy="830997"/>
          </a:xfrm>
          <a:prstGeom prst="rect">
            <a:avLst/>
          </a:prstGeom>
          <a:solidFill>
            <a:schemeClr val="tx1">
              <a:lumMod val="50000"/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200" dirty="0" smtClean="0">
                <a:solidFill>
                  <a:schemeClr val="bg1"/>
                </a:solidFill>
                <a:latin typeface="+mj-lt"/>
              </a:rPr>
              <a:t>Short read assembly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3890" y="4853972"/>
            <a:ext cx="881149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US" sz="2800" dirty="0" smtClean="0">
                <a:solidFill>
                  <a:schemeClr val="tx1">
                    <a:lumMod val="50000"/>
                  </a:schemeClr>
                </a:solidFill>
              </a:rPr>
              <a:t>Get a big computer</a:t>
            </a:r>
          </a:p>
          <a:p>
            <a:pPr marL="971550" lvl="1" indent="-514350">
              <a:buAutoNum type="arabicPeriod"/>
            </a:pPr>
            <a:r>
              <a:rPr lang="en-US" sz="2800" dirty="0" smtClean="0">
                <a:solidFill>
                  <a:schemeClr val="tx1">
                    <a:lumMod val="50000"/>
                  </a:schemeClr>
                </a:solidFill>
              </a:rPr>
              <a:t>Different specs for every genome and sequence data.  </a:t>
            </a:r>
          </a:p>
          <a:p>
            <a:pPr marL="971550" lvl="1" indent="-514350">
              <a:buAutoNum type="arabicPeriod"/>
            </a:pPr>
            <a:r>
              <a:rPr lang="en-US" sz="2800" dirty="0" smtClean="0">
                <a:solidFill>
                  <a:schemeClr val="tx1">
                    <a:lumMod val="50000"/>
                  </a:schemeClr>
                </a:solidFill>
              </a:rPr>
              <a:t>&gt; 128Gb RAM for Pathogen genomes</a:t>
            </a:r>
          </a:p>
          <a:p>
            <a:pPr marL="971550" lvl="1" indent="-514350">
              <a:buAutoNum type="arabicPeriod"/>
            </a:pPr>
            <a:r>
              <a:rPr lang="en-US" sz="2800" dirty="0" smtClean="0">
                <a:solidFill>
                  <a:schemeClr val="tx1">
                    <a:lumMod val="50000"/>
                  </a:schemeClr>
                </a:solidFill>
              </a:rPr>
              <a:t>&gt; 1Tb for Plant genomes </a:t>
            </a:r>
            <a:endParaRPr lang="en-US" sz="28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03199" y="941281"/>
            <a:ext cx="36483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 smtClean="0">
                <a:solidFill>
                  <a:schemeClr val="tx1">
                    <a:lumMod val="50000"/>
                  </a:schemeClr>
                </a:solidFill>
              </a:rPr>
              <a:t>SOAPdenovo</a:t>
            </a:r>
            <a:endParaRPr lang="en-US" sz="4000" dirty="0">
              <a:solidFill>
                <a:schemeClr val="tx1">
                  <a:lumMod val="50000"/>
                </a:scheme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70395"/>
            <a:ext cx="9144000" cy="3283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489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9144000" cy="738664"/>
          </a:xfrm>
          <a:prstGeom prst="rect">
            <a:avLst/>
          </a:prstGeom>
          <a:solidFill>
            <a:schemeClr val="tx1">
              <a:lumMod val="50000"/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800" smtClean="0">
                <a:solidFill>
                  <a:schemeClr val="bg1"/>
                </a:solidFill>
                <a:latin typeface="+mj-lt"/>
              </a:rPr>
              <a:t>Structure</a:t>
            </a:r>
            <a:endParaRPr lang="en-US" sz="2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14399" y="2823473"/>
            <a:ext cx="4833258" cy="5109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tx1">
                    <a:lumMod val="50000"/>
                  </a:schemeClr>
                </a:solidFill>
              </a:rPr>
              <a:t>Theory</a:t>
            </a:r>
          </a:p>
          <a:p>
            <a:r>
              <a:rPr lang="en-US" sz="2800" dirty="0">
                <a:solidFill>
                  <a:schemeClr val="tx1">
                    <a:lumMod val="50000"/>
                  </a:schemeClr>
                </a:solidFill>
              </a:rPr>
              <a:t>	</a:t>
            </a:r>
            <a:r>
              <a:rPr lang="en-US" sz="2800" dirty="0" smtClean="0">
                <a:solidFill>
                  <a:schemeClr val="tx1">
                    <a:lumMod val="50000"/>
                  </a:schemeClr>
                </a:solidFill>
              </a:rPr>
              <a:t>Sequence Types</a:t>
            </a:r>
          </a:p>
          <a:p>
            <a:r>
              <a:rPr lang="en-US" sz="2800" dirty="0">
                <a:solidFill>
                  <a:schemeClr val="tx1">
                    <a:lumMod val="50000"/>
                  </a:schemeClr>
                </a:solidFill>
              </a:rPr>
              <a:t>	</a:t>
            </a:r>
            <a:r>
              <a:rPr lang="en-US" sz="2800" dirty="0" smtClean="0">
                <a:solidFill>
                  <a:schemeClr val="tx1">
                    <a:lumMod val="50000"/>
                  </a:schemeClr>
                </a:solidFill>
              </a:rPr>
              <a:t>Algorithm Basics</a:t>
            </a:r>
          </a:p>
          <a:p>
            <a:r>
              <a:rPr lang="en-US" sz="2800" dirty="0">
                <a:solidFill>
                  <a:schemeClr val="tx1">
                    <a:lumMod val="50000"/>
                  </a:schemeClr>
                </a:solidFill>
              </a:rPr>
              <a:t>	</a:t>
            </a:r>
            <a:r>
              <a:rPr lang="en-US" sz="2800" dirty="0" smtClean="0">
                <a:solidFill>
                  <a:schemeClr val="tx1">
                    <a:lumMod val="50000"/>
                  </a:schemeClr>
                </a:solidFill>
              </a:rPr>
              <a:t>Assessing an Assembly</a:t>
            </a:r>
          </a:p>
          <a:p>
            <a:endParaRPr lang="en-US" sz="2800" dirty="0">
              <a:solidFill>
                <a:schemeClr val="tx1">
                  <a:lumMod val="50000"/>
                </a:schemeClr>
              </a:solidFill>
            </a:endParaRPr>
          </a:p>
          <a:p>
            <a:r>
              <a:rPr lang="en-US" sz="2800" dirty="0" smtClean="0">
                <a:solidFill>
                  <a:schemeClr val="tx1">
                    <a:lumMod val="50000"/>
                  </a:schemeClr>
                </a:solidFill>
              </a:rPr>
              <a:t>Tools</a:t>
            </a:r>
          </a:p>
          <a:p>
            <a:r>
              <a:rPr lang="en-US" sz="2800" dirty="0">
                <a:solidFill>
                  <a:schemeClr val="tx1">
                    <a:lumMod val="50000"/>
                  </a:schemeClr>
                </a:solidFill>
              </a:rPr>
              <a:t>	</a:t>
            </a:r>
            <a:r>
              <a:rPr lang="en-US" sz="2800" dirty="0" smtClean="0">
                <a:solidFill>
                  <a:schemeClr val="tx1">
                    <a:lumMod val="50000"/>
                  </a:schemeClr>
                </a:solidFill>
              </a:rPr>
              <a:t>For Assembly</a:t>
            </a:r>
          </a:p>
          <a:p>
            <a:r>
              <a:rPr lang="en-US" sz="2800" dirty="0">
                <a:solidFill>
                  <a:schemeClr val="tx1">
                    <a:lumMod val="50000"/>
                  </a:schemeClr>
                </a:solidFill>
              </a:rPr>
              <a:t>	</a:t>
            </a:r>
            <a:r>
              <a:rPr lang="en-US" sz="2800" dirty="0" smtClean="0">
                <a:solidFill>
                  <a:schemeClr val="tx1">
                    <a:lumMod val="50000"/>
                  </a:schemeClr>
                </a:solidFill>
              </a:rPr>
              <a:t>For Assessment</a:t>
            </a:r>
          </a:p>
          <a:p>
            <a:endParaRPr lang="en-US" sz="2800" dirty="0">
              <a:solidFill>
                <a:schemeClr val="tx1">
                  <a:lumMod val="50000"/>
                </a:schemeClr>
              </a:solidFill>
            </a:endParaRPr>
          </a:p>
          <a:p>
            <a:endParaRPr lang="en-US" sz="2800" dirty="0" smtClean="0">
              <a:solidFill>
                <a:schemeClr val="tx1">
                  <a:lumMod val="50000"/>
                </a:schemeClr>
              </a:solidFill>
            </a:endParaRPr>
          </a:p>
          <a:p>
            <a:endParaRPr lang="en-US" sz="2800" dirty="0" smtClean="0">
              <a:solidFill>
                <a:schemeClr val="tx1">
                  <a:lumMod val="50000"/>
                </a:schemeClr>
              </a:solidFill>
            </a:endParaRP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48342" y="1088571"/>
            <a:ext cx="844731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tx1">
                    <a:lumMod val="50000"/>
                  </a:schemeClr>
                </a:solidFill>
              </a:rPr>
              <a:t>AIM: </a:t>
            </a:r>
          </a:p>
          <a:p>
            <a:pPr algn="ctr"/>
            <a:r>
              <a:rPr lang="en-US" sz="2800" dirty="0" smtClean="0">
                <a:solidFill>
                  <a:schemeClr val="tx1">
                    <a:lumMod val="50000"/>
                  </a:schemeClr>
                </a:solidFill>
              </a:rPr>
              <a:t>Help you develop a strategy for performing a genome assembly and assessing its quality </a:t>
            </a:r>
            <a:endParaRPr lang="en-US" sz="2800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31190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0"/>
            <a:ext cx="9144000" cy="830997"/>
          </a:xfrm>
          <a:prstGeom prst="rect">
            <a:avLst/>
          </a:prstGeom>
          <a:solidFill>
            <a:schemeClr val="tx1">
              <a:lumMod val="50000"/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200" dirty="0" smtClean="0">
                <a:solidFill>
                  <a:schemeClr val="bg1"/>
                </a:solidFill>
                <a:latin typeface="+mj-lt"/>
              </a:rPr>
              <a:t>Error Correction of Reads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781" y="1957068"/>
            <a:ext cx="7592291" cy="4900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1578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9144000" cy="830997"/>
          </a:xfrm>
          <a:prstGeom prst="rect">
            <a:avLst/>
          </a:prstGeom>
          <a:solidFill>
            <a:schemeClr val="tx1">
              <a:lumMod val="50000"/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200" dirty="0" smtClean="0">
                <a:solidFill>
                  <a:schemeClr val="bg1"/>
                </a:solidFill>
                <a:latin typeface="+mj-lt"/>
              </a:rPr>
              <a:t>Long read assembly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018" y="1833964"/>
            <a:ext cx="7305964" cy="485923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87928" y="1040093"/>
            <a:ext cx="33158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Celera Assembler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435153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9144000" cy="830997"/>
          </a:xfrm>
          <a:prstGeom prst="rect">
            <a:avLst/>
          </a:prstGeom>
          <a:solidFill>
            <a:schemeClr val="tx1">
              <a:lumMod val="50000"/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200" dirty="0" smtClean="0">
                <a:solidFill>
                  <a:schemeClr val="bg1"/>
                </a:solidFill>
                <a:latin typeface="+mj-lt"/>
              </a:rPr>
              <a:t>Hybrid assembly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28" y="3131336"/>
            <a:ext cx="9144000" cy="288594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662544" y="1403927"/>
            <a:ext cx="54494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1. Map Illumina reads to </a:t>
            </a:r>
            <a:r>
              <a:rPr lang="en-US" dirty="0" err="1" smtClean="0"/>
              <a:t>PacBio</a:t>
            </a:r>
            <a:r>
              <a:rPr lang="en-US" dirty="0" smtClean="0"/>
              <a:t> reads to correct errors</a:t>
            </a:r>
          </a:p>
          <a:p>
            <a:r>
              <a:rPr lang="en-US" dirty="0" smtClean="0"/>
              <a:t>2.  Assemble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74250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9144000" cy="830997"/>
          </a:xfrm>
          <a:prstGeom prst="rect">
            <a:avLst/>
          </a:prstGeom>
          <a:solidFill>
            <a:schemeClr val="tx1">
              <a:lumMod val="50000"/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200" dirty="0" smtClean="0">
                <a:solidFill>
                  <a:schemeClr val="bg1"/>
                </a:solidFill>
                <a:latin typeface="+mj-lt"/>
              </a:rPr>
              <a:t>Assessing an assembly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45593" y="1742468"/>
            <a:ext cx="72771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1">
                    <a:lumMod val="50000"/>
                  </a:schemeClr>
                </a:solidFill>
              </a:rPr>
              <a:t>50 % of genome in </a:t>
            </a:r>
            <a:r>
              <a:rPr lang="en-US" sz="2400" dirty="0" err="1" smtClean="0">
                <a:solidFill>
                  <a:schemeClr val="tx1">
                    <a:lumMod val="50000"/>
                  </a:schemeClr>
                </a:solidFill>
              </a:rPr>
              <a:t>contigs</a:t>
            </a:r>
            <a:r>
              <a:rPr lang="en-US" sz="2400" dirty="0" smtClean="0">
                <a:solidFill>
                  <a:schemeClr val="tx1">
                    <a:lumMod val="50000"/>
                  </a:schemeClr>
                </a:solidFill>
              </a:rPr>
              <a:t> longer than the N50 </a:t>
            </a:r>
            <a:r>
              <a:rPr lang="en-US" sz="2400" dirty="0" err="1" smtClean="0">
                <a:solidFill>
                  <a:schemeClr val="tx1">
                    <a:lumMod val="50000"/>
                  </a:schemeClr>
                </a:solidFill>
              </a:rPr>
              <a:t>contig</a:t>
            </a:r>
            <a:endParaRPr lang="en-US" sz="2400" dirty="0" smtClean="0">
              <a:solidFill>
                <a:schemeClr val="tx1">
                  <a:lumMod val="50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37" y="2560356"/>
            <a:ext cx="9144000" cy="323807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796146" y="994345"/>
            <a:ext cx="17733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tx1">
                    <a:lumMod val="50000"/>
                  </a:schemeClr>
                </a:solidFill>
              </a:rPr>
              <a:t>N50</a:t>
            </a:r>
            <a:endParaRPr lang="en-US" sz="32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90800" y="6088559"/>
            <a:ext cx="595745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tx1">
                    <a:lumMod val="50000"/>
                  </a:schemeClr>
                </a:solidFill>
              </a:rPr>
              <a:t>Massively Abused!! </a:t>
            </a:r>
            <a:endParaRPr lang="en-US" sz="4400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86441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9144000" cy="830997"/>
          </a:xfrm>
          <a:prstGeom prst="rect">
            <a:avLst/>
          </a:prstGeom>
          <a:solidFill>
            <a:schemeClr val="tx1">
              <a:lumMod val="50000"/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200" dirty="0" smtClean="0">
                <a:solidFill>
                  <a:schemeClr val="bg1"/>
                </a:solidFill>
                <a:latin typeface="+mj-lt"/>
              </a:rPr>
              <a:t>Assessing an assembly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45593" y="1751704"/>
            <a:ext cx="72771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tx1">
                    <a:lumMod val="50000"/>
                  </a:schemeClr>
                </a:solidFill>
              </a:rPr>
              <a:t>Allows easy </a:t>
            </a:r>
            <a:r>
              <a:rPr lang="en-US" sz="2400" dirty="0" err="1" smtClean="0">
                <a:solidFill>
                  <a:schemeClr val="tx1">
                    <a:lumMod val="50000"/>
                  </a:schemeClr>
                </a:solidFill>
              </a:rPr>
              <a:t>visualisation</a:t>
            </a:r>
            <a:r>
              <a:rPr lang="en-US" sz="2400" dirty="0" smtClean="0">
                <a:solidFill>
                  <a:schemeClr val="tx1">
                    <a:lumMod val="50000"/>
                  </a:schemeClr>
                </a:solidFill>
              </a:rPr>
              <a:t> of some graphs. Assess structure (and sanity) of the assembly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96291" y="1012629"/>
            <a:ext cx="66264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tx1">
                    <a:lumMod val="50000"/>
                  </a:schemeClr>
                </a:solidFill>
              </a:rPr>
              <a:t>Visual </a:t>
            </a:r>
            <a:r>
              <a:rPr lang="en-US" sz="3200" smtClean="0">
                <a:solidFill>
                  <a:schemeClr val="tx1">
                    <a:lumMod val="50000"/>
                  </a:schemeClr>
                </a:solidFill>
              </a:rPr>
              <a:t>Graph Inspection - Bandage</a:t>
            </a:r>
            <a:endParaRPr lang="en-US" sz="3200" dirty="0">
              <a:solidFill>
                <a:schemeClr val="tx1">
                  <a:lumMod val="50000"/>
                </a:scheme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6291" y="2810391"/>
            <a:ext cx="6049818" cy="3906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7704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9144000" cy="830997"/>
          </a:xfrm>
          <a:prstGeom prst="rect">
            <a:avLst/>
          </a:prstGeom>
          <a:solidFill>
            <a:schemeClr val="tx1">
              <a:lumMod val="50000"/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200" dirty="0" smtClean="0">
                <a:solidFill>
                  <a:schemeClr val="bg1"/>
                </a:solidFill>
                <a:latin typeface="+mj-lt"/>
              </a:rPr>
              <a:t>Assessing an assembly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267527" y="975684"/>
            <a:ext cx="46089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tx1">
                    <a:lumMod val="50000"/>
                  </a:schemeClr>
                </a:solidFill>
              </a:rPr>
              <a:t>Internal </a:t>
            </a:r>
            <a:r>
              <a:rPr lang="en-US" sz="3200" dirty="0" err="1" smtClean="0">
                <a:solidFill>
                  <a:schemeClr val="tx1">
                    <a:lumMod val="50000"/>
                  </a:schemeClr>
                </a:solidFill>
              </a:rPr>
              <a:t>contig</a:t>
            </a:r>
            <a:r>
              <a:rPr lang="en-US" sz="3200" dirty="0" smtClean="0">
                <a:solidFill>
                  <a:schemeClr val="tx1">
                    <a:lumMod val="50000"/>
                  </a:schemeClr>
                </a:solidFill>
              </a:rPr>
              <a:t> consistency</a:t>
            </a:r>
            <a:endParaRPr lang="en-US" sz="3200" dirty="0">
              <a:solidFill>
                <a:schemeClr val="tx1">
                  <a:lumMod val="50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12866" b="28506"/>
          <a:stretch/>
        </p:blipFill>
        <p:spPr>
          <a:xfrm>
            <a:off x="1062181" y="3879984"/>
            <a:ext cx="6779490" cy="287179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13361" y="1950193"/>
            <a:ext cx="727713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tx1">
                    <a:lumMod val="50000"/>
                  </a:schemeClr>
                </a:solidFill>
              </a:rPr>
              <a:t>Align original reads to </a:t>
            </a:r>
            <a:r>
              <a:rPr lang="en-US" sz="2400" dirty="0" err="1" smtClean="0">
                <a:solidFill>
                  <a:schemeClr val="tx1">
                    <a:lumMod val="50000"/>
                  </a:schemeClr>
                </a:solidFill>
              </a:rPr>
              <a:t>contigs</a:t>
            </a:r>
            <a:r>
              <a:rPr lang="en-US" sz="2400" dirty="0" smtClean="0">
                <a:solidFill>
                  <a:schemeClr val="tx1">
                    <a:lumMod val="50000"/>
                  </a:schemeClr>
                </a:solidFill>
              </a:rPr>
              <a:t>.</a:t>
            </a:r>
          </a:p>
          <a:p>
            <a:pPr algn="ctr"/>
            <a:r>
              <a:rPr lang="en-US" sz="2400" dirty="0" smtClean="0">
                <a:solidFill>
                  <a:schemeClr val="tx1">
                    <a:lumMod val="50000"/>
                  </a:schemeClr>
                </a:solidFill>
              </a:rPr>
              <a:t>Do they all align without breaks?</a:t>
            </a:r>
          </a:p>
          <a:p>
            <a:pPr algn="ctr"/>
            <a:r>
              <a:rPr lang="en-US" sz="2400" dirty="0" smtClean="0">
                <a:solidFill>
                  <a:schemeClr val="tx1">
                    <a:lumMod val="50000"/>
                  </a:schemeClr>
                </a:solidFill>
              </a:rPr>
              <a:t>Is the distance between pairs consistent?</a:t>
            </a:r>
          </a:p>
          <a:p>
            <a:pPr algn="ctr"/>
            <a:r>
              <a:rPr lang="en-US" sz="2400" dirty="0" smtClean="0">
                <a:solidFill>
                  <a:schemeClr val="tx1">
                    <a:lumMod val="50000"/>
                  </a:schemeClr>
                </a:solidFill>
              </a:rPr>
              <a:t>Is coverage as expected?</a:t>
            </a:r>
          </a:p>
        </p:txBody>
      </p:sp>
    </p:spTree>
    <p:extLst>
      <p:ext uri="{BB962C8B-B14F-4D97-AF65-F5344CB8AC3E}">
        <p14:creationId xmlns:p14="http://schemas.microsoft.com/office/powerpoint/2010/main" val="5593525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9144000" cy="830997"/>
          </a:xfrm>
          <a:prstGeom prst="rect">
            <a:avLst/>
          </a:prstGeom>
          <a:solidFill>
            <a:schemeClr val="tx1">
              <a:lumMod val="50000"/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200" dirty="0" smtClean="0">
                <a:solidFill>
                  <a:schemeClr val="bg1"/>
                </a:solidFill>
                <a:latin typeface="+mj-lt"/>
              </a:rPr>
              <a:t>Assessing an assembly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142671" y="898740"/>
            <a:ext cx="26185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smtClean="0">
                <a:solidFill>
                  <a:schemeClr val="tx1">
                    <a:lumMod val="50000"/>
                  </a:schemeClr>
                </a:solidFill>
              </a:rPr>
              <a:t>Gene Content</a:t>
            </a:r>
            <a:endParaRPr lang="en-US" sz="32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13360" y="1798399"/>
            <a:ext cx="72771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tx1">
                    <a:lumMod val="50000"/>
                  </a:schemeClr>
                </a:solidFill>
              </a:rPr>
              <a:t>Core Orthologues – are they all there?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054763" y="3082948"/>
            <a:ext cx="38423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50000"/>
                  </a:schemeClr>
                </a:solidFill>
              </a:rPr>
              <a:t>BUSCO – identify and quantify completeness of core orthologues per clade in an assembly </a:t>
            </a:r>
            <a:endParaRPr lang="en-US" dirty="0">
              <a:solidFill>
                <a:schemeClr val="tx1">
                  <a:lumMod val="50000"/>
                </a:scheme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67" y="2788468"/>
            <a:ext cx="3903606" cy="3189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7961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9144000" cy="830997"/>
          </a:xfrm>
          <a:prstGeom prst="rect">
            <a:avLst/>
          </a:prstGeom>
          <a:solidFill>
            <a:schemeClr val="tx1">
              <a:lumMod val="50000"/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200" dirty="0" smtClean="0">
                <a:solidFill>
                  <a:schemeClr val="bg1"/>
                </a:solidFill>
                <a:latin typeface="+mj-lt"/>
              </a:rPr>
              <a:t>Acknowledgements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41745" y="1291094"/>
            <a:ext cx="2521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solidFill>
                  <a:schemeClr val="tx1">
                    <a:lumMod val="50000"/>
                  </a:schemeClr>
                </a:solidFill>
              </a:rPr>
              <a:t>Michael Schatz @ CSHL</a:t>
            </a:r>
            <a:endParaRPr lang="en-US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41745" y="2055868"/>
            <a:ext cx="45165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solidFill>
                  <a:schemeClr val="tx1">
                    <a:lumMod val="50000"/>
                  </a:schemeClr>
                </a:solidFill>
              </a:rPr>
              <a:t>References and slides</a:t>
            </a:r>
            <a:endParaRPr lang="en-US" dirty="0" smtClean="0">
              <a:solidFill>
                <a:schemeClr val="tx1">
                  <a:lumMod val="50000"/>
                </a:schemeClr>
              </a:solidFill>
            </a:endParaRPr>
          </a:p>
          <a:p>
            <a:endParaRPr lang="en-US" dirty="0">
              <a:solidFill>
                <a:schemeClr val="tx1">
                  <a:lumMod val="50000"/>
                </a:schemeClr>
              </a:solidFill>
            </a:endParaRPr>
          </a:p>
          <a:p>
            <a:r>
              <a:rPr lang="en-US" dirty="0" smtClean="0">
                <a:solidFill>
                  <a:schemeClr val="tx1">
                    <a:lumMod val="50000"/>
                  </a:schemeClr>
                </a:solidFill>
              </a:rPr>
              <a:t>https://</a:t>
            </a:r>
            <a:r>
              <a:rPr lang="en-US" dirty="0" err="1" smtClean="0">
                <a:solidFill>
                  <a:schemeClr val="tx1">
                    <a:lumMod val="50000"/>
                  </a:schemeClr>
                </a:solidFill>
              </a:rPr>
              <a:t>github.com</a:t>
            </a:r>
            <a:r>
              <a:rPr lang="en-US" dirty="0" smtClean="0">
                <a:solidFill>
                  <a:schemeClr val="tx1">
                    <a:lumMod val="50000"/>
                  </a:schemeClr>
                </a:solidFill>
              </a:rPr>
              <a:t>/</a:t>
            </a:r>
            <a:r>
              <a:rPr lang="en-US" dirty="0" err="1" smtClean="0">
                <a:solidFill>
                  <a:schemeClr val="tx1">
                    <a:lumMod val="50000"/>
                  </a:schemeClr>
                </a:solidFill>
              </a:rPr>
              <a:t>danmaclean</a:t>
            </a:r>
            <a:r>
              <a:rPr lang="en-US" dirty="0" smtClean="0">
                <a:solidFill>
                  <a:schemeClr val="tx1">
                    <a:lumMod val="50000"/>
                  </a:schemeClr>
                </a:solidFill>
              </a:rPr>
              <a:t>/</a:t>
            </a:r>
            <a:r>
              <a:rPr lang="en-US" dirty="0" err="1" smtClean="0">
                <a:solidFill>
                  <a:schemeClr val="tx1">
                    <a:lumMod val="50000"/>
                  </a:schemeClr>
                </a:solidFill>
              </a:rPr>
              <a:t>mpmi_training</a:t>
            </a:r>
            <a:endParaRPr lang="en-US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20766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nrmicro2088-f1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69" t="44622" r="14869" b="40596"/>
          <a:stretch/>
        </p:blipFill>
        <p:spPr bwMode="auto">
          <a:xfrm>
            <a:off x="2265342" y="2309092"/>
            <a:ext cx="6697676" cy="1551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6" descr="nrmicro2088-f1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91" t="76595" r="10107" b="6926"/>
          <a:stretch/>
        </p:blipFill>
        <p:spPr bwMode="auto">
          <a:xfrm>
            <a:off x="2489200" y="4657588"/>
            <a:ext cx="6459488" cy="1549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0" y="0"/>
            <a:ext cx="9144000" cy="738664"/>
          </a:xfrm>
          <a:prstGeom prst="rect">
            <a:avLst/>
          </a:prstGeom>
          <a:solidFill>
            <a:schemeClr val="tx1">
              <a:lumMod val="50000"/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800" dirty="0" smtClean="0">
                <a:solidFill>
                  <a:schemeClr val="bg1"/>
                </a:solidFill>
                <a:latin typeface="+mj-lt"/>
              </a:rPr>
              <a:t>Sequencing</a:t>
            </a:r>
            <a:endParaRPr lang="en-US" sz="2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97163" y="1136073"/>
            <a:ext cx="26693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50000"/>
                  </a:schemeClr>
                </a:solidFill>
              </a:rPr>
              <a:t>Two major kinds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	</a:t>
            </a:r>
            <a:r>
              <a:rPr lang="en-US" dirty="0" smtClean="0">
                <a:solidFill>
                  <a:schemeClr val="tx1">
                    <a:lumMod val="50000"/>
                  </a:schemeClr>
                </a:solidFill>
              </a:rPr>
              <a:t>- Illumina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	</a:t>
            </a:r>
            <a:r>
              <a:rPr lang="en-US" dirty="0" smtClean="0">
                <a:solidFill>
                  <a:schemeClr val="tx1">
                    <a:lumMod val="50000"/>
                  </a:schemeClr>
                </a:solidFill>
              </a:rPr>
              <a:t>- Pacific </a:t>
            </a:r>
            <a:r>
              <a:rPr lang="en-US" dirty="0" err="1" smtClean="0">
                <a:solidFill>
                  <a:schemeClr val="tx1">
                    <a:lumMod val="50000"/>
                  </a:schemeClr>
                </a:solidFill>
              </a:rPr>
              <a:t>BioSciences</a:t>
            </a:r>
            <a:endParaRPr lang="en-US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47781" y="2722479"/>
            <a:ext cx="25122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Illumina</a:t>
            </a:r>
          </a:p>
          <a:p>
            <a:r>
              <a:rPr lang="en-US" dirty="0" smtClean="0"/>
              <a:t>Sequence by Synthesis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47781" y="4546661"/>
            <a:ext cx="27551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PacBio</a:t>
            </a:r>
            <a:endParaRPr lang="en-US" dirty="0" smtClean="0"/>
          </a:p>
          <a:p>
            <a:r>
              <a:rPr lang="en-US" dirty="0" smtClean="0"/>
              <a:t>Single Molecule Real Time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7998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9144000" cy="830997"/>
          </a:xfrm>
          <a:prstGeom prst="rect">
            <a:avLst/>
          </a:prstGeom>
          <a:solidFill>
            <a:schemeClr val="tx1">
              <a:lumMod val="50000"/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200" dirty="0" smtClean="0">
                <a:solidFill>
                  <a:schemeClr val="bg1"/>
                </a:solidFill>
                <a:latin typeface="+mj-lt"/>
              </a:rPr>
              <a:t>Paired-end and Mate Paired Reads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39192" y="1047539"/>
            <a:ext cx="32276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50000"/>
                  </a:schemeClr>
                </a:solidFill>
              </a:rPr>
              <a:t>Paired End</a:t>
            </a:r>
          </a:p>
          <a:p>
            <a:r>
              <a:rPr lang="en-US" dirty="0" smtClean="0">
                <a:solidFill>
                  <a:schemeClr val="tx1">
                    <a:lumMod val="50000"/>
                  </a:schemeClr>
                </a:solidFill>
              </a:rPr>
              <a:t>Read both ends of the molecule</a:t>
            </a:r>
          </a:p>
          <a:p>
            <a:r>
              <a:rPr lang="en-US" dirty="0" smtClean="0">
                <a:solidFill>
                  <a:schemeClr val="tx1">
                    <a:lumMod val="50000"/>
                  </a:schemeClr>
                </a:solidFill>
              </a:rPr>
              <a:t>Separated by ~ 500 </a:t>
            </a:r>
            <a:r>
              <a:rPr lang="en-US" dirty="0" err="1" smtClean="0">
                <a:solidFill>
                  <a:schemeClr val="tx1">
                    <a:lumMod val="50000"/>
                  </a:schemeClr>
                </a:solidFill>
              </a:rPr>
              <a:t>bp</a:t>
            </a:r>
            <a:endParaRPr lang="en-US" dirty="0" smtClean="0">
              <a:solidFill>
                <a:schemeClr val="tx1">
                  <a:lumMod val="50000"/>
                </a:schemeClr>
              </a:solidFill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979055" y="2586182"/>
            <a:ext cx="6761018" cy="1847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1159"/>
          <a:stretch/>
        </p:blipFill>
        <p:spPr>
          <a:xfrm>
            <a:off x="439192" y="4124036"/>
            <a:ext cx="7523574" cy="273396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40792" y="2965691"/>
            <a:ext cx="39203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50000"/>
                  </a:schemeClr>
                </a:solidFill>
              </a:rPr>
              <a:t>Mate Pair</a:t>
            </a:r>
          </a:p>
          <a:p>
            <a:r>
              <a:rPr lang="en-US" dirty="0" smtClean="0">
                <a:solidFill>
                  <a:schemeClr val="tx1">
                    <a:lumMod val="50000"/>
                  </a:schemeClr>
                </a:solidFill>
              </a:rPr>
              <a:t>Circularize long molecules (1-10kbp)</a:t>
            </a:r>
          </a:p>
          <a:p>
            <a:r>
              <a:rPr lang="en-US" dirty="0" smtClean="0">
                <a:solidFill>
                  <a:schemeClr val="tx1">
                    <a:lumMod val="50000"/>
                  </a:schemeClr>
                </a:solidFill>
              </a:rPr>
              <a:t>Shear into fragments then sequence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979055" y="2336801"/>
            <a:ext cx="1773381" cy="13577"/>
          </a:xfrm>
          <a:prstGeom prst="straightConnector1">
            <a:avLst/>
          </a:prstGeom>
          <a:ln w="44450"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 flipV="1">
            <a:off x="5781964" y="2275131"/>
            <a:ext cx="1958110" cy="6790"/>
          </a:xfrm>
          <a:prstGeom prst="straightConnector1">
            <a:avLst/>
          </a:prstGeom>
          <a:ln w="44450"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5131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9144000" cy="830997"/>
          </a:xfrm>
          <a:prstGeom prst="rect">
            <a:avLst/>
          </a:prstGeom>
          <a:solidFill>
            <a:schemeClr val="tx1">
              <a:lumMod val="50000"/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200" dirty="0" smtClean="0">
                <a:solidFill>
                  <a:schemeClr val="bg1"/>
                </a:solidFill>
                <a:latin typeface="+mj-lt"/>
              </a:rPr>
              <a:t>Brief sequence comparison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6163390"/>
              </p:ext>
            </p:extLst>
          </p:nvPr>
        </p:nvGraphicFramePr>
        <p:xfrm>
          <a:off x="1524000" y="2043545"/>
          <a:ext cx="6096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/>
                <a:gridCol w="2032000"/>
                <a:gridCol w="2032000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Illumina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PacBio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Length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&lt;300bp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&lt;10kb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Reads per</a:t>
                      </a:r>
                      <a:r>
                        <a:rPr lang="en-US" baseline="0" dirty="0" smtClean="0"/>
                        <a:t> run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25</a:t>
                      </a:r>
                      <a:r>
                        <a:rPr lang="en-US" baseline="0" dirty="0" smtClean="0"/>
                        <a:t> – 400 million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~50</a:t>
                      </a:r>
                      <a:r>
                        <a:rPr lang="en-US" baseline="0" dirty="0" smtClean="0"/>
                        <a:t> thousand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accuracy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&gt;99%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~86%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245923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9144000" cy="1292662"/>
          </a:xfrm>
          <a:prstGeom prst="rect">
            <a:avLst/>
          </a:prstGeom>
          <a:solidFill>
            <a:schemeClr val="tx1">
              <a:lumMod val="50000"/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800" dirty="0" smtClean="0">
                <a:solidFill>
                  <a:schemeClr val="bg1"/>
                </a:solidFill>
                <a:latin typeface="+mj-lt"/>
              </a:rPr>
              <a:t>The Assembly Problem</a:t>
            </a:r>
          </a:p>
          <a:p>
            <a:pPr algn="ctr">
              <a:lnSpc>
                <a:spcPct val="150000"/>
              </a:lnSpc>
            </a:pPr>
            <a:r>
              <a:rPr lang="en-US" sz="2400" dirty="0" smtClean="0">
                <a:solidFill>
                  <a:schemeClr val="bg1"/>
                </a:solidFill>
                <a:latin typeface="+mj-lt"/>
              </a:rPr>
              <a:t>Rebuilding a shredded text</a:t>
            </a:r>
            <a:endParaRPr 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01600" y="2396654"/>
            <a:ext cx="9144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Never </a:t>
            </a:r>
            <a:r>
              <a:rPr lang="en-US" b="1" dirty="0" err="1">
                <a:solidFill>
                  <a:schemeClr val="tx1">
                    <a:lumMod val="5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gonna</a:t>
            </a:r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 give you up, never </a:t>
            </a:r>
            <a:r>
              <a:rPr lang="en-US" b="1" dirty="0" err="1" smtClean="0">
                <a:solidFill>
                  <a:schemeClr val="tx1">
                    <a:lumMod val="5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gonna</a:t>
            </a:r>
            <a:r>
              <a:rPr lang="en-US" b="1" dirty="0" smtClean="0">
                <a:solidFill>
                  <a:schemeClr val="tx1">
                    <a:lumMod val="5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 let you down, Never </a:t>
            </a:r>
            <a:r>
              <a:rPr lang="en-US" b="1" dirty="0" err="1" smtClean="0">
                <a:solidFill>
                  <a:schemeClr val="tx1">
                    <a:lumMod val="5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gonna</a:t>
            </a:r>
            <a:r>
              <a:rPr lang="en-US" b="1" dirty="0" smtClean="0">
                <a:solidFill>
                  <a:schemeClr val="tx1">
                    <a:lumMod val="5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 </a:t>
            </a:r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run around </a:t>
            </a:r>
            <a:r>
              <a:rPr lang="en-US" b="1" dirty="0" smtClean="0">
                <a:solidFill>
                  <a:schemeClr val="tx1">
                    <a:lumMod val="5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and desert you, Never </a:t>
            </a:r>
            <a:r>
              <a:rPr lang="en-US" b="1" dirty="0" err="1">
                <a:solidFill>
                  <a:schemeClr val="tx1">
                    <a:lumMod val="5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gonna</a:t>
            </a:r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 make you cry, never </a:t>
            </a:r>
            <a:r>
              <a:rPr lang="en-US" b="1" dirty="0" err="1">
                <a:solidFill>
                  <a:schemeClr val="tx1">
                    <a:lumMod val="5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gonna</a:t>
            </a:r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 say </a:t>
            </a:r>
            <a:r>
              <a:rPr lang="en-US" b="1" dirty="0" smtClean="0">
                <a:solidFill>
                  <a:schemeClr val="tx1">
                    <a:lumMod val="5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goodbye, Never </a:t>
            </a:r>
            <a:r>
              <a:rPr lang="en-US" b="1" dirty="0" err="1">
                <a:solidFill>
                  <a:schemeClr val="tx1">
                    <a:lumMod val="5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gonna</a:t>
            </a:r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 tell a lie and hurt you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3781647"/>
            <a:ext cx="2528256" cy="369332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Never </a:t>
            </a:r>
            <a:r>
              <a:rPr lang="en-US" b="1" dirty="0" err="1">
                <a:solidFill>
                  <a:schemeClr val="tx1">
                    <a:lumMod val="5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gonna</a:t>
            </a:r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 give 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61251" y="3781647"/>
            <a:ext cx="3631122" cy="369332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b="1" dirty="0" err="1">
                <a:solidFill>
                  <a:schemeClr val="tx1">
                    <a:lumMod val="5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gonna</a:t>
            </a:r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 give you up, never 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389507" y="3781647"/>
            <a:ext cx="3493264" cy="369332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never </a:t>
            </a:r>
            <a:r>
              <a:rPr lang="en-US" b="1" dirty="0" err="1">
                <a:solidFill>
                  <a:schemeClr val="tx1">
                    <a:lumMod val="5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gonna</a:t>
            </a:r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 let you down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392425" y="3781647"/>
            <a:ext cx="1838965" cy="369332"/>
          </a:xfrm>
          <a:prstGeom prst="rect">
            <a:avLst/>
          </a:prstGeom>
          <a:solidFill>
            <a:srgbClr val="FFFF00"/>
          </a:solidFill>
          <a:ln>
            <a:solidFill>
              <a:schemeClr val="tx1">
                <a:lumMod val="50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never </a:t>
            </a:r>
            <a:r>
              <a:rPr lang="en-US" b="1" dirty="0" err="1">
                <a:solidFill>
                  <a:schemeClr val="tx1">
                    <a:lumMod val="5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gonna</a:t>
            </a:r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 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5478776" y="3781647"/>
            <a:ext cx="3631122" cy="369332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you down, Never </a:t>
            </a:r>
            <a:r>
              <a:rPr lang="en-US" b="1" dirty="0" err="1">
                <a:solidFill>
                  <a:schemeClr val="tx1">
                    <a:lumMod val="5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gonna</a:t>
            </a:r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 </a:t>
            </a:r>
            <a:r>
              <a:rPr lang="en-US" b="1" dirty="0" smtClean="0">
                <a:solidFill>
                  <a:schemeClr val="tx1">
                    <a:lumMod val="5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run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9118" y="801967"/>
            <a:ext cx="1930780" cy="140420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0" y="1611825"/>
            <a:ext cx="670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50000"/>
                  </a:schemeClr>
                </a:solidFill>
              </a:rPr>
              <a:t>Rick Astley accidentally shreds the lyrics to his first album</a:t>
            </a:r>
            <a:r>
              <a:rPr lang="is-IS" dirty="0" smtClean="0">
                <a:solidFill>
                  <a:schemeClr val="tx1">
                    <a:lumMod val="50000"/>
                  </a:schemeClr>
                </a:solidFill>
              </a:rPr>
              <a:t>…</a:t>
            </a:r>
            <a:endParaRPr lang="en-US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0" y="4412343"/>
            <a:ext cx="1838965" cy="369332"/>
          </a:xfrm>
          <a:prstGeom prst="rect">
            <a:avLst/>
          </a:prstGeom>
          <a:solidFill>
            <a:srgbClr val="FFFF00"/>
          </a:solidFill>
          <a:ln>
            <a:solidFill>
              <a:schemeClr val="tx1">
                <a:lumMod val="50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Never </a:t>
            </a:r>
            <a:r>
              <a:rPr lang="en-US" b="1" dirty="0" err="1">
                <a:solidFill>
                  <a:schemeClr val="tx1">
                    <a:lumMod val="5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gonna</a:t>
            </a:r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 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645793" y="4423976"/>
            <a:ext cx="2666114" cy="369332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b="1">
                <a:solidFill>
                  <a:schemeClr val="tx1">
                    <a:lumMod val="5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give you up, never</a:t>
            </a:r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645793" y="4431928"/>
            <a:ext cx="4733988" cy="369332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give you up, never </a:t>
            </a:r>
            <a:r>
              <a:rPr lang="en-US" b="1" dirty="0" err="1">
                <a:solidFill>
                  <a:schemeClr val="tx1">
                    <a:lumMod val="5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gonna</a:t>
            </a:r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 let you 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3410138" y="4443561"/>
            <a:ext cx="3768980" cy="369332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never </a:t>
            </a:r>
            <a:r>
              <a:rPr lang="en-US" b="1" dirty="0" err="1">
                <a:solidFill>
                  <a:schemeClr val="tx1">
                    <a:lumMod val="5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gonna</a:t>
            </a:r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 let you down, 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5136139" y="4431928"/>
            <a:ext cx="2941831" cy="369332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let you down, Never 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6277349" y="4431928"/>
            <a:ext cx="2666114" cy="369332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down, Never </a:t>
            </a:r>
            <a:r>
              <a:rPr lang="en-US" b="1" dirty="0" err="1">
                <a:solidFill>
                  <a:schemeClr val="tx1">
                    <a:lumMod val="5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gonna</a:t>
            </a:r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 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6844" y="5363768"/>
            <a:ext cx="6705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solidFill>
                  <a:schemeClr val="tx1">
                    <a:lumMod val="50000"/>
                  </a:schemeClr>
                </a:solidFill>
              </a:rPr>
              <a:t>How can he put them back together?</a:t>
            </a:r>
          </a:p>
          <a:p>
            <a:r>
              <a:rPr lang="en-GB" sz="2000" dirty="0">
                <a:solidFill>
                  <a:schemeClr val="tx1">
                    <a:lumMod val="50000"/>
                  </a:schemeClr>
                </a:solidFill>
              </a:rPr>
              <a:t>	</a:t>
            </a:r>
            <a:r>
              <a:rPr lang="en-GB" sz="2000" dirty="0" smtClean="0">
                <a:solidFill>
                  <a:schemeClr val="tx1">
                    <a:lumMod val="50000"/>
                  </a:schemeClr>
                </a:solidFill>
              </a:rPr>
              <a:t>The fragments from all copies are mixed together</a:t>
            </a:r>
          </a:p>
          <a:p>
            <a:r>
              <a:rPr lang="en-GB" sz="2000" dirty="0">
                <a:solidFill>
                  <a:schemeClr val="tx1">
                    <a:lumMod val="50000"/>
                  </a:schemeClr>
                </a:solidFill>
              </a:rPr>
              <a:t>	</a:t>
            </a:r>
            <a:r>
              <a:rPr lang="en-GB" sz="2000" dirty="0" smtClean="0">
                <a:solidFill>
                  <a:schemeClr val="tx1">
                    <a:lumMod val="50000"/>
                  </a:schemeClr>
                </a:solidFill>
              </a:rPr>
              <a:t>Some are identical</a:t>
            </a:r>
            <a:endParaRPr lang="en-US" sz="2000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32048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9144000" cy="738664"/>
          </a:xfrm>
          <a:prstGeom prst="rect">
            <a:avLst/>
          </a:prstGeom>
          <a:solidFill>
            <a:schemeClr val="tx1">
              <a:lumMod val="50000"/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800" dirty="0" smtClean="0">
                <a:solidFill>
                  <a:schemeClr val="bg1"/>
                </a:solidFill>
                <a:latin typeface="+mj-lt"/>
              </a:rPr>
              <a:t>Greedy Algorithm</a:t>
            </a:r>
          </a:p>
        </p:txBody>
      </p:sp>
      <p:sp>
        <p:nvSpPr>
          <p:cNvPr id="3" name="Rectangle 2"/>
          <p:cNvSpPr/>
          <p:nvPr/>
        </p:nvSpPr>
        <p:spPr>
          <a:xfrm>
            <a:off x="682171" y="1648046"/>
            <a:ext cx="2528256" cy="369332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Never </a:t>
            </a:r>
            <a:r>
              <a:rPr lang="en-US" b="1" dirty="0" err="1">
                <a:solidFill>
                  <a:schemeClr val="tx1">
                    <a:lumMod val="5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gonna</a:t>
            </a:r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 give 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601653" y="2017378"/>
            <a:ext cx="3631122" cy="369332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b="1" dirty="0" err="1">
                <a:solidFill>
                  <a:schemeClr val="tx1">
                    <a:lumMod val="5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gonna</a:t>
            </a:r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 give you up, never 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285648" y="2386710"/>
            <a:ext cx="1838965" cy="369332"/>
          </a:xfrm>
          <a:prstGeom prst="rect">
            <a:avLst/>
          </a:prstGeom>
          <a:solidFill>
            <a:srgbClr val="FFFF00"/>
          </a:solidFill>
          <a:ln>
            <a:solidFill>
              <a:schemeClr val="tx1">
                <a:lumMod val="50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never </a:t>
            </a:r>
            <a:r>
              <a:rPr lang="en-US" b="1" dirty="0" err="1">
                <a:solidFill>
                  <a:schemeClr val="tx1">
                    <a:lumMod val="5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gonna</a:t>
            </a:r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 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682170" y="1324767"/>
            <a:ext cx="1838965" cy="369332"/>
          </a:xfrm>
          <a:prstGeom prst="rect">
            <a:avLst/>
          </a:prstGeom>
          <a:solidFill>
            <a:srgbClr val="FFFF00"/>
          </a:solidFill>
          <a:ln>
            <a:solidFill>
              <a:schemeClr val="tx1">
                <a:lumMod val="50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Never </a:t>
            </a:r>
            <a:r>
              <a:rPr lang="en-US" b="1" dirty="0" err="1">
                <a:solidFill>
                  <a:schemeClr val="tx1">
                    <a:lumMod val="5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gonna</a:t>
            </a:r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 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285645" y="2756042"/>
            <a:ext cx="2528256" cy="369332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Never </a:t>
            </a:r>
            <a:r>
              <a:rPr lang="en-US" b="1" dirty="0" err="1">
                <a:solidFill>
                  <a:schemeClr val="tx1">
                    <a:lumMod val="5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gonna</a:t>
            </a:r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 give 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285645" y="3136652"/>
            <a:ext cx="2252540" cy="369332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never </a:t>
            </a:r>
            <a:r>
              <a:rPr lang="en-US" b="1" dirty="0" err="1">
                <a:solidFill>
                  <a:schemeClr val="tx1">
                    <a:lumMod val="5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gonna</a:t>
            </a:r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 </a:t>
            </a:r>
            <a:r>
              <a:rPr lang="en-US" b="1" dirty="0" smtClean="0">
                <a:solidFill>
                  <a:schemeClr val="tx1">
                    <a:lumMod val="5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let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51348" y="5005649"/>
            <a:ext cx="8662023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tx1">
                    <a:lumMod val="50000"/>
                  </a:schemeClr>
                </a:solidFill>
              </a:rPr>
              <a:t>Repeated sections make the proper assembly ambiguous</a:t>
            </a:r>
            <a:endParaRPr lang="en-US" sz="2800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5022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9144000" cy="830997"/>
          </a:xfrm>
          <a:prstGeom prst="rect">
            <a:avLst/>
          </a:prstGeom>
          <a:solidFill>
            <a:schemeClr val="tx1">
              <a:lumMod val="50000"/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200" dirty="0" smtClean="0">
                <a:solidFill>
                  <a:schemeClr val="bg1"/>
                </a:solidFill>
                <a:latin typeface="+mj-lt"/>
              </a:rPr>
              <a:t>de </a:t>
            </a:r>
            <a:r>
              <a:rPr lang="en-US" sz="3200" dirty="0" err="1" smtClean="0">
                <a:solidFill>
                  <a:schemeClr val="bg1"/>
                </a:solidFill>
                <a:latin typeface="+mj-lt"/>
              </a:rPr>
              <a:t>Bruijn</a:t>
            </a:r>
            <a:r>
              <a:rPr lang="en-US" sz="3200" dirty="0" smtClean="0">
                <a:solidFill>
                  <a:schemeClr val="bg1"/>
                </a:solidFill>
                <a:latin typeface="+mj-lt"/>
              </a:rPr>
              <a:t> Graph</a:t>
            </a:r>
          </a:p>
        </p:txBody>
      </p:sp>
      <p:sp>
        <p:nvSpPr>
          <p:cNvPr id="3" name="Rectangle 2"/>
          <p:cNvSpPr/>
          <p:nvPr/>
        </p:nvSpPr>
        <p:spPr>
          <a:xfrm>
            <a:off x="624114" y="3331703"/>
            <a:ext cx="2528256" cy="369332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Never </a:t>
            </a:r>
            <a:r>
              <a:rPr lang="en-US" b="1" dirty="0" err="1">
                <a:solidFill>
                  <a:schemeClr val="tx1">
                    <a:lumMod val="5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gonna</a:t>
            </a:r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 give 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24114" y="1469909"/>
            <a:ext cx="67926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1">
                    <a:lumMod val="50000"/>
                  </a:schemeClr>
                </a:solidFill>
              </a:rPr>
              <a:t>Make all ‘k’ length fragments</a:t>
            </a:r>
          </a:p>
          <a:p>
            <a:r>
              <a:rPr lang="en-US" sz="2400" dirty="0" smtClean="0">
                <a:solidFill>
                  <a:schemeClr val="tx1">
                    <a:lumMod val="50000"/>
                  </a:schemeClr>
                </a:solidFill>
              </a:rPr>
              <a:t>Network of possible directional links – from overlaps</a:t>
            </a:r>
            <a:endParaRPr lang="en-US" sz="24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196114" y="3331703"/>
            <a:ext cx="2528256" cy="369332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b="1" dirty="0" err="1">
                <a:solidFill>
                  <a:schemeClr val="tx1">
                    <a:lumMod val="5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gonna</a:t>
            </a:r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 give you </a:t>
            </a:r>
            <a:r>
              <a:rPr lang="en-US" b="1" dirty="0" smtClean="0">
                <a:solidFill>
                  <a:schemeClr val="tx1">
                    <a:lumMod val="5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up</a:t>
            </a:r>
            <a:endParaRPr lang="en-US" dirty="0"/>
          </a:p>
        </p:txBody>
      </p:sp>
      <p:cxnSp>
        <p:nvCxnSpPr>
          <p:cNvPr id="7" name="Straight Arrow Connector 6"/>
          <p:cNvCxnSpPr>
            <a:stCxn id="3" idx="3"/>
            <a:endCxn id="5" idx="1"/>
          </p:cNvCxnSpPr>
          <p:nvPr/>
        </p:nvCxnSpPr>
        <p:spPr>
          <a:xfrm>
            <a:off x="3152370" y="3516369"/>
            <a:ext cx="2043744" cy="0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60629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9144000" cy="830997"/>
          </a:xfrm>
          <a:prstGeom prst="rect">
            <a:avLst/>
          </a:prstGeom>
          <a:solidFill>
            <a:schemeClr val="tx1">
              <a:lumMod val="50000"/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200" dirty="0" smtClean="0">
                <a:solidFill>
                  <a:schemeClr val="bg1"/>
                </a:solidFill>
                <a:latin typeface="+mj-lt"/>
              </a:rPr>
              <a:t>de </a:t>
            </a:r>
            <a:r>
              <a:rPr lang="en-US" sz="3200" dirty="0" err="1" smtClean="0">
                <a:solidFill>
                  <a:schemeClr val="bg1"/>
                </a:solidFill>
                <a:latin typeface="+mj-lt"/>
              </a:rPr>
              <a:t>Bruijn</a:t>
            </a:r>
            <a:r>
              <a:rPr lang="en-US" sz="3200" dirty="0" smtClean="0">
                <a:solidFill>
                  <a:schemeClr val="bg1"/>
                </a:solidFill>
                <a:latin typeface="+mj-lt"/>
              </a:rPr>
              <a:t> Graph Assembly</a:t>
            </a:r>
          </a:p>
        </p:txBody>
      </p:sp>
      <p:sp>
        <p:nvSpPr>
          <p:cNvPr id="8" name="Rectangle 7"/>
          <p:cNvSpPr/>
          <p:nvPr/>
        </p:nvSpPr>
        <p:spPr>
          <a:xfrm>
            <a:off x="350716" y="1844657"/>
            <a:ext cx="2528256" cy="369332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Never </a:t>
            </a:r>
            <a:r>
              <a:rPr lang="en-US" b="1" dirty="0" err="1">
                <a:solidFill>
                  <a:schemeClr val="tx1">
                    <a:lumMod val="5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gonna</a:t>
            </a:r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 give 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266611" y="2372669"/>
            <a:ext cx="2528256" cy="369332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b="1" dirty="0" err="1">
                <a:solidFill>
                  <a:schemeClr val="tx1">
                    <a:lumMod val="5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gonna</a:t>
            </a:r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 give you </a:t>
            </a:r>
            <a:r>
              <a:rPr lang="en-US" b="1" dirty="0" smtClean="0">
                <a:solidFill>
                  <a:schemeClr val="tx1">
                    <a:lumMod val="5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up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3794867" y="3686522"/>
            <a:ext cx="3493264" cy="369332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never </a:t>
            </a:r>
            <a:r>
              <a:rPr lang="en-US" b="1" dirty="0" err="1">
                <a:solidFill>
                  <a:schemeClr val="tx1">
                    <a:lumMod val="5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gonna</a:t>
            </a:r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 let you down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2878973" y="2971405"/>
            <a:ext cx="2621942" cy="369332"/>
          </a:xfrm>
          <a:prstGeom prst="rect">
            <a:avLst/>
          </a:prstGeom>
          <a:noFill/>
          <a:ln>
            <a:solidFill>
              <a:schemeClr val="tx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you </a:t>
            </a:r>
            <a:r>
              <a:rPr lang="en-US" b="1" dirty="0" smtClean="0">
                <a:solidFill>
                  <a:schemeClr val="tx1">
                    <a:lumMod val="5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up</a:t>
            </a:r>
            <a:r>
              <a:rPr lang="en-US" dirty="0" smtClean="0"/>
              <a:t> </a:t>
            </a:r>
            <a:r>
              <a:rPr lang="en-US" b="1" dirty="0" smtClean="0">
                <a:solidFill>
                  <a:schemeClr val="tx1">
                    <a:lumMod val="5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never </a:t>
            </a:r>
            <a:r>
              <a:rPr lang="en-US" b="1" dirty="0" err="1" smtClean="0">
                <a:solidFill>
                  <a:schemeClr val="tx1">
                    <a:lumMod val="5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gonna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6344157" y="1864707"/>
            <a:ext cx="2252540" cy="369332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n</a:t>
            </a:r>
            <a:r>
              <a:rPr lang="en-US" b="1" dirty="0" smtClean="0">
                <a:solidFill>
                  <a:schemeClr val="tx1">
                    <a:lumMod val="5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ever </a:t>
            </a:r>
            <a:r>
              <a:rPr lang="en-US" b="1" dirty="0" err="1">
                <a:solidFill>
                  <a:schemeClr val="tx1">
                    <a:lumMod val="5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gonna</a:t>
            </a:r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 </a:t>
            </a:r>
            <a:r>
              <a:rPr lang="en-US" b="1" dirty="0" smtClean="0">
                <a:solidFill>
                  <a:schemeClr val="tx1">
                    <a:lumMod val="5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run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6585409" y="1223193"/>
            <a:ext cx="2390398" cy="369332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b="1" dirty="0" err="1">
                <a:solidFill>
                  <a:schemeClr val="tx1">
                    <a:lumMod val="5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g</a:t>
            </a:r>
            <a:r>
              <a:rPr lang="en-US" b="1" dirty="0" err="1" smtClean="0">
                <a:solidFill>
                  <a:schemeClr val="tx1">
                    <a:lumMod val="5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onna</a:t>
            </a:r>
            <a:r>
              <a:rPr lang="en-US" b="1" dirty="0" smtClean="0">
                <a:solidFill>
                  <a:schemeClr val="tx1">
                    <a:lumMod val="5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 run around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6137370" y="4235298"/>
            <a:ext cx="2666114" cy="369332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down, Never </a:t>
            </a:r>
            <a:r>
              <a:rPr lang="en-US" b="1" dirty="0" err="1">
                <a:solidFill>
                  <a:schemeClr val="tx1">
                    <a:lumMod val="5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gonna</a:t>
            </a:r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 </a:t>
            </a:r>
            <a:endParaRPr lang="en-US" dirty="0"/>
          </a:p>
        </p:txBody>
      </p:sp>
      <p:cxnSp>
        <p:nvCxnSpPr>
          <p:cNvPr id="19" name="Straight Arrow Connector 18"/>
          <p:cNvCxnSpPr>
            <a:stCxn id="11" idx="3"/>
            <a:endCxn id="12" idx="1"/>
          </p:cNvCxnSpPr>
          <p:nvPr/>
        </p:nvCxnSpPr>
        <p:spPr>
          <a:xfrm flipV="1">
            <a:off x="5500915" y="2049373"/>
            <a:ext cx="843242" cy="110669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2" idx="0"/>
            <a:endCxn id="15" idx="2"/>
          </p:cNvCxnSpPr>
          <p:nvPr/>
        </p:nvCxnSpPr>
        <p:spPr>
          <a:xfrm flipV="1">
            <a:off x="7470427" y="1592525"/>
            <a:ext cx="310181" cy="27218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1" idx="3"/>
            <a:endCxn id="10" idx="0"/>
          </p:cNvCxnSpPr>
          <p:nvPr/>
        </p:nvCxnSpPr>
        <p:spPr>
          <a:xfrm>
            <a:off x="5500915" y="3156071"/>
            <a:ext cx="40584" cy="53045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0" idx="2"/>
            <a:endCxn id="18" idx="0"/>
          </p:cNvCxnSpPr>
          <p:nvPr/>
        </p:nvCxnSpPr>
        <p:spPr>
          <a:xfrm>
            <a:off x="5541499" y="4055854"/>
            <a:ext cx="1928928" cy="1794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8" idx="2"/>
            <a:endCxn id="9" idx="0"/>
          </p:cNvCxnSpPr>
          <p:nvPr/>
        </p:nvCxnSpPr>
        <p:spPr>
          <a:xfrm>
            <a:off x="1614844" y="2213989"/>
            <a:ext cx="915895" cy="15868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9" idx="2"/>
            <a:endCxn id="11" idx="0"/>
          </p:cNvCxnSpPr>
          <p:nvPr/>
        </p:nvCxnSpPr>
        <p:spPr>
          <a:xfrm>
            <a:off x="2530739" y="2742001"/>
            <a:ext cx="1659205" cy="22940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18" idx="0"/>
            <a:endCxn id="12" idx="2"/>
          </p:cNvCxnSpPr>
          <p:nvPr/>
        </p:nvCxnSpPr>
        <p:spPr>
          <a:xfrm flipV="1">
            <a:off x="7470427" y="2234039"/>
            <a:ext cx="0" cy="20012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711200" y="4804229"/>
            <a:ext cx="308366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Build Graph and simplify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388991011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Theme">
  <a:themeElements>
    <a:clrScheme name="Custom 1">
      <a:dk1>
        <a:srgbClr val="03317B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olstice">
      <a:majorFont>
        <a:latin typeface="Gill Sans MT"/>
        <a:ea typeface=""/>
        <a:cs typeface=""/>
        <a:font script="Grek" typeface="Corbel"/>
        <a:font script="Cyrl" typeface="Corbel"/>
        <a:font script="Jpan" typeface="ＭＳ ゴシック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ＭＳ ゴシック"/>
        <a:font script="Hang" typeface="HY엽서L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1503</TotalTime>
  <Words>682</Words>
  <Application>Microsoft Macintosh PowerPoint</Application>
  <PresentationFormat>On-screen Show (4:3)</PresentationFormat>
  <Paragraphs>169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Andale Mono</vt:lpstr>
      <vt:lpstr>Futura</vt:lpstr>
      <vt:lpstr>Futura Condensed</vt:lpstr>
      <vt:lpstr>Gill Sans MT</vt:lpstr>
      <vt:lpstr>Arial</vt:lpstr>
      <vt:lpstr>Default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15.0022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 MacLean</dc:creator>
  <cp:lastModifiedBy>Dan MacLean</cp:lastModifiedBy>
  <cp:revision>43</cp:revision>
  <dcterms:created xsi:type="dcterms:W3CDTF">2016-07-04T08:35:29Z</dcterms:created>
  <dcterms:modified xsi:type="dcterms:W3CDTF">2016-07-05T09:38:29Z</dcterms:modified>
</cp:coreProperties>
</file>